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avi" ContentType="video/x-msvide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6" r:id="rId1"/>
  </p:sldMasterIdLst>
  <p:notesMasterIdLst>
    <p:notesMasterId r:id="rId59"/>
  </p:notesMasterIdLst>
  <p:sldIdLst>
    <p:sldId id="256" r:id="rId2"/>
    <p:sldId id="257" r:id="rId3"/>
    <p:sldId id="258" r:id="rId4"/>
    <p:sldId id="307" r:id="rId5"/>
    <p:sldId id="313" r:id="rId6"/>
    <p:sldId id="316" r:id="rId7"/>
    <p:sldId id="365" r:id="rId8"/>
    <p:sldId id="367" r:id="rId9"/>
    <p:sldId id="314" r:id="rId10"/>
    <p:sldId id="369" r:id="rId11"/>
    <p:sldId id="370" r:id="rId12"/>
    <p:sldId id="371" r:id="rId13"/>
    <p:sldId id="373" r:id="rId14"/>
    <p:sldId id="374" r:id="rId15"/>
    <p:sldId id="375" r:id="rId16"/>
    <p:sldId id="376" r:id="rId17"/>
    <p:sldId id="320" r:id="rId18"/>
    <p:sldId id="321" r:id="rId19"/>
    <p:sldId id="378" r:id="rId20"/>
    <p:sldId id="379" r:id="rId21"/>
    <p:sldId id="380" r:id="rId22"/>
    <p:sldId id="377" r:id="rId23"/>
    <p:sldId id="381" r:id="rId24"/>
    <p:sldId id="323" r:id="rId25"/>
    <p:sldId id="324" r:id="rId26"/>
    <p:sldId id="325" r:id="rId27"/>
    <p:sldId id="326" r:id="rId28"/>
    <p:sldId id="327" r:id="rId29"/>
    <p:sldId id="328" r:id="rId30"/>
    <p:sldId id="330" r:id="rId31"/>
    <p:sldId id="331" r:id="rId32"/>
    <p:sldId id="332" r:id="rId33"/>
    <p:sldId id="333" r:id="rId34"/>
    <p:sldId id="334" r:id="rId35"/>
    <p:sldId id="368" r:id="rId36"/>
    <p:sldId id="337" r:id="rId37"/>
    <p:sldId id="338" r:id="rId38"/>
    <p:sldId id="339" r:id="rId39"/>
    <p:sldId id="340" r:id="rId40"/>
    <p:sldId id="341" r:id="rId41"/>
    <p:sldId id="342" r:id="rId42"/>
    <p:sldId id="343" r:id="rId43"/>
    <p:sldId id="344" r:id="rId44"/>
    <p:sldId id="350" r:id="rId45"/>
    <p:sldId id="351" r:id="rId46"/>
    <p:sldId id="352" r:id="rId47"/>
    <p:sldId id="353" r:id="rId48"/>
    <p:sldId id="354" r:id="rId49"/>
    <p:sldId id="355" r:id="rId50"/>
    <p:sldId id="356" r:id="rId51"/>
    <p:sldId id="357" r:id="rId52"/>
    <p:sldId id="358" r:id="rId53"/>
    <p:sldId id="359" r:id="rId54"/>
    <p:sldId id="360" r:id="rId55"/>
    <p:sldId id="361" r:id="rId56"/>
    <p:sldId id="362" r:id="rId57"/>
    <p:sldId id="291"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FF00"/>
    <a:srgbClr val="0000FF"/>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72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 Id="rId4" Type="http://schemas.openxmlformats.org/officeDocument/2006/relationships/image" Target="../media/image5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 Id="rId4" Type="http://schemas.openxmlformats.org/officeDocument/2006/relationships/image" Target="../media/image80.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emf"/><Relationship Id="rId5" Type="http://schemas.openxmlformats.org/officeDocument/2006/relationships/image" Target="../media/image85.wmf"/><Relationship Id="rId4" Type="http://schemas.openxmlformats.org/officeDocument/2006/relationships/image" Target="../media/image8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emf"/><Relationship Id="rId1" Type="http://schemas.openxmlformats.org/officeDocument/2006/relationships/image" Target="../media/image86.wmf"/><Relationship Id="rId5" Type="http://schemas.openxmlformats.org/officeDocument/2006/relationships/image" Target="../media/image90.wmf"/><Relationship Id="rId4" Type="http://schemas.openxmlformats.org/officeDocument/2006/relationships/image" Target="../media/image8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image" Target="../media/image10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 Id="rId5" Type="http://schemas.openxmlformats.org/officeDocument/2006/relationships/image" Target="../media/image115.wmf"/><Relationship Id="rId4" Type="http://schemas.openxmlformats.org/officeDocument/2006/relationships/image" Target="../media/image11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BE5AA5-7BB4-4DE6-AE86-26068C06452E}" type="datetimeFigureOut">
              <a:rPr lang="en-US" smtClean="0"/>
              <a:t>10/14/2015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DFAEE9-4252-4B09-8885-08E493A54283}" type="slidenum">
              <a:rPr lang="en-US" smtClean="0"/>
              <a:t>‹#›</a:t>
            </a:fld>
            <a:endParaRPr lang="en-US"/>
          </a:p>
        </p:txBody>
      </p:sp>
    </p:spTree>
    <p:extLst>
      <p:ext uri="{BB962C8B-B14F-4D97-AF65-F5344CB8AC3E}">
        <p14:creationId xmlns:p14="http://schemas.microsoft.com/office/powerpoint/2010/main" val="3564727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DFAEE9-4252-4B09-8885-08E493A54283}" type="slidenum">
              <a:rPr lang="en-US" smtClean="0"/>
              <a:t>56</a:t>
            </a:fld>
            <a:endParaRPr lang="en-US"/>
          </a:p>
        </p:txBody>
      </p:sp>
    </p:spTree>
    <p:extLst>
      <p:ext uri="{BB962C8B-B14F-4D97-AF65-F5344CB8AC3E}">
        <p14:creationId xmlns:p14="http://schemas.microsoft.com/office/powerpoint/2010/main" val="679963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D97A367-316D-4EB3-9F24-74E67BCA6465}" type="datetime1">
              <a:rPr lang="en-US" smtClean="0"/>
              <a:t>10/14/2015</a:t>
            </a:fld>
            <a:endParaRPr lang="en-US" dirty="0"/>
          </a:p>
        </p:txBody>
      </p:sp>
      <p:sp>
        <p:nvSpPr>
          <p:cNvPr id="5" name="Footer Placeholder 4"/>
          <p:cNvSpPr>
            <a:spLocks noGrp="1"/>
          </p:cNvSpPr>
          <p:nvPr>
            <p:ph type="ftr" sz="quarter" idx="11"/>
          </p:nvPr>
        </p:nvSpPr>
        <p:spPr/>
        <p:txBody>
          <a:bodyPr/>
          <a:lstStyle/>
          <a:p>
            <a:r>
              <a:rPr lang="en-US" smtClean="0"/>
              <a:t>H.R. Pourreza</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15853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4D44B4-B885-467E-9667-68BF83FBDF13}" type="datetime1">
              <a:rPr lang="en-US" smtClean="0"/>
              <a:t>10/14/2015</a:t>
            </a:fld>
            <a:endParaRPr lang="en-US" dirty="0"/>
          </a:p>
        </p:txBody>
      </p:sp>
      <p:sp>
        <p:nvSpPr>
          <p:cNvPr id="5" name="Footer Placeholder 4"/>
          <p:cNvSpPr>
            <a:spLocks noGrp="1"/>
          </p:cNvSpPr>
          <p:nvPr>
            <p:ph type="ftr" sz="quarter" idx="11"/>
          </p:nvPr>
        </p:nvSpPr>
        <p:spPr/>
        <p:txBody>
          <a:bodyPr/>
          <a:lstStyle/>
          <a:p>
            <a:r>
              <a:rPr lang="en-US" smtClean="0"/>
              <a:t>H.R. Pourreza</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26699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051345-23F7-4CCB-B9B7-27633D73F803}" type="datetime1">
              <a:rPr lang="en-US" smtClean="0"/>
              <a:t>10/14/2015</a:t>
            </a:fld>
            <a:endParaRPr lang="en-US" dirty="0"/>
          </a:p>
        </p:txBody>
      </p:sp>
      <p:sp>
        <p:nvSpPr>
          <p:cNvPr id="5" name="Footer Placeholder 4"/>
          <p:cNvSpPr>
            <a:spLocks noGrp="1"/>
          </p:cNvSpPr>
          <p:nvPr>
            <p:ph type="ftr" sz="quarter" idx="11"/>
          </p:nvPr>
        </p:nvSpPr>
        <p:spPr/>
        <p:txBody>
          <a:bodyPr/>
          <a:lstStyle/>
          <a:p>
            <a:r>
              <a:rPr lang="en-US" smtClean="0"/>
              <a:t>H.R. Pourreza</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353917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914400"/>
            <a:ext cx="38100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fld id="{61AB0A24-3089-421F-8AD1-28AEFEE111CB}" type="datetime1">
              <a:rPr lang="en-US" smtClean="0"/>
              <a:t>10/14/2015</a:t>
            </a:fld>
            <a:endParaRPr lang="en-US"/>
          </a:p>
        </p:txBody>
      </p:sp>
      <p:sp>
        <p:nvSpPr>
          <p:cNvPr id="6" name="Rectangle 5"/>
          <p:cNvSpPr>
            <a:spLocks noGrp="1" noChangeArrowheads="1"/>
          </p:cNvSpPr>
          <p:nvPr>
            <p:ph type="ftr" sz="quarter" idx="11"/>
          </p:nvPr>
        </p:nvSpPr>
        <p:spPr/>
        <p:txBody>
          <a:bodyPr/>
          <a:lstStyle>
            <a:lvl1pPr>
              <a:defRPr/>
            </a:lvl1pPr>
          </a:lstStyle>
          <a:p>
            <a:pPr>
              <a:defRPr/>
            </a:pPr>
            <a:r>
              <a:rPr lang="en-US" smtClean="0"/>
              <a:t>H.R. Pourreza</a:t>
            </a:r>
            <a:endParaRPr lang="en-US"/>
          </a:p>
        </p:txBody>
      </p:sp>
      <p:sp>
        <p:nvSpPr>
          <p:cNvPr id="7" name="Rectangle 6"/>
          <p:cNvSpPr>
            <a:spLocks noGrp="1" noChangeArrowheads="1"/>
          </p:cNvSpPr>
          <p:nvPr>
            <p:ph type="sldNum" sz="quarter" idx="12"/>
          </p:nvPr>
        </p:nvSpPr>
        <p:spPr/>
        <p:txBody>
          <a:bodyPr/>
          <a:lstStyle>
            <a:lvl1pPr>
              <a:defRPr smtClean="0"/>
            </a:lvl1pPr>
          </a:lstStyle>
          <a:p>
            <a:pPr>
              <a:defRPr/>
            </a:pPr>
            <a:fld id="{C84696C2-8AF1-49D4-BDBE-8449CF1BB4FD}" type="slidenum">
              <a:rPr lang="en-US" altLang="en-US"/>
              <a:pPr>
                <a:defRPr/>
              </a:pPr>
              <a:t>‹#›</a:t>
            </a:fld>
            <a:endParaRPr lang="en-US" altLang="en-US"/>
          </a:p>
        </p:txBody>
      </p:sp>
    </p:spTree>
    <p:extLst>
      <p:ext uri="{BB962C8B-B14F-4D97-AF65-F5344CB8AC3E}">
        <p14:creationId xmlns:p14="http://schemas.microsoft.com/office/powerpoint/2010/main" val="4261202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38200" y="19050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800600" y="19050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800600" y="40386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65"/>
          <p:cNvSpPr>
            <a:spLocks noGrp="1" noChangeArrowheads="1"/>
          </p:cNvSpPr>
          <p:nvPr>
            <p:ph type="dt" sz="half" idx="10"/>
          </p:nvPr>
        </p:nvSpPr>
        <p:spPr>
          <a:ln/>
        </p:spPr>
        <p:txBody>
          <a:bodyPr/>
          <a:lstStyle>
            <a:lvl1pPr>
              <a:defRPr/>
            </a:lvl1pPr>
          </a:lstStyle>
          <a:p>
            <a:pPr>
              <a:defRPr/>
            </a:pPr>
            <a:fld id="{5B936B3B-20E7-4A2B-90B5-E1B87A0737DC}" type="datetime1">
              <a:rPr lang="en-US" altLang="en-US" smtClean="0"/>
              <a:t>10/14/2015</a:t>
            </a:fld>
            <a:endParaRPr lang="en-US" altLang="en-US"/>
          </a:p>
        </p:txBody>
      </p:sp>
      <p:sp>
        <p:nvSpPr>
          <p:cNvPr id="7" name="Rectangle 66"/>
          <p:cNvSpPr>
            <a:spLocks noGrp="1" noChangeArrowheads="1"/>
          </p:cNvSpPr>
          <p:nvPr>
            <p:ph type="ftr" sz="quarter" idx="11"/>
          </p:nvPr>
        </p:nvSpPr>
        <p:spPr>
          <a:ln/>
        </p:spPr>
        <p:txBody>
          <a:bodyPr/>
          <a:lstStyle>
            <a:lvl1pPr>
              <a:defRPr/>
            </a:lvl1pPr>
          </a:lstStyle>
          <a:p>
            <a:pPr>
              <a:defRPr/>
            </a:pPr>
            <a:r>
              <a:rPr lang="en-US" altLang="en-US"/>
              <a:t>H.R. Pourreza</a:t>
            </a:r>
          </a:p>
        </p:txBody>
      </p:sp>
      <p:sp>
        <p:nvSpPr>
          <p:cNvPr id="8" name="Rectangle 67"/>
          <p:cNvSpPr>
            <a:spLocks noGrp="1" noChangeArrowheads="1"/>
          </p:cNvSpPr>
          <p:nvPr>
            <p:ph type="sldNum" sz="quarter" idx="12"/>
          </p:nvPr>
        </p:nvSpPr>
        <p:spPr>
          <a:ln/>
        </p:spPr>
        <p:txBody>
          <a:bodyPr/>
          <a:lstStyle>
            <a:lvl1pPr>
              <a:defRPr/>
            </a:lvl1pPr>
          </a:lstStyle>
          <a:p>
            <a:pPr>
              <a:defRPr/>
            </a:pPr>
            <a:fld id="{261C616A-7A16-463C-A6F3-94A0E7DB05CA}" type="slidenum">
              <a:rPr lang="ar-SA" altLang="en-US"/>
              <a:pPr>
                <a:defRPr/>
              </a:pPr>
              <a:t>‹#›</a:t>
            </a:fld>
            <a:endParaRPr lang="en-US" altLang="en-US"/>
          </a:p>
        </p:txBody>
      </p:sp>
    </p:spTree>
    <p:extLst>
      <p:ext uri="{BB962C8B-B14F-4D97-AF65-F5344CB8AC3E}">
        <p14:creationId xmlns:p14="http://schemas.microsoft.com/office/powerpoint/2010/main" val="2769513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C2F534-BBD8-4CAD-AA0B-C7C8B99D57BA}" type="datetime1">
              <a:rPr lang="en-US" smtClean="0"/>
              <a:t>10/14/2015</a:t>
            </a:fld>
            <a:endParaRPr lang="en-US" dirty="0"/>
          </a:p>
        </p:txBody>
      </p:sp>
      <p:sp>
        <p:nvSpPr>
          <p:cNvPr id="5" name="Footer Placeholder 4"/>
          <p:cNvSpPr>
            <a:spLocks noGrp="1"/>
          </p:cNvSpPr>
          <p:nvPr>
            <p:ph type="ftr" sz="quarter" idx="11"/>
          </p:nvPr>
        </p:nvSpPr>
        <p:spPr/>
        <p:txBody>
          <a:bodyPr/>
          <a:lstStyle/>
          <a:p>
            <a:r>
              <a:rPr lang="en-US" smtClean="0"/>
              <a:t>H.R. Pourreza</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10867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522FCE-6FC3-4536-A6A4-E979FDC11FD2}" type="datetime1">
              <a:rPr lang="en-US" smtClean="0"/>
              <a:t>10/14/2015</a:t>
            </a:fld>
            <a:endParaRPr lang="en-US" dirty="0"/>
          </a:p>
        </p:txBody>
      </p:sp>
      <p:sp>
        <p:nvSpPr>
          <p:cNvPr id="5" name="Footer Placeholder 4"/>
          <p:cNvSpPr>
            <a:spLocks noGrp="1"/>
          </p:cNvSpPr>
          <p:nvPr>
            <p:ph type="ftr" sz="quarter" idx="11"/>
          </p:nvPr>
        </p:nvSpPr>
        <p:spPr/>
        <p:txBody>
          <a:bodyPr/>
          <a:lstStyle/>
          <a:p>
            <a:r>
              <a:rPr lang="en-US" smtClean="0"/>
              <a:t>H.R. Pourreza</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16755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867761B-D0D9-45A4-870D-5694465601CA}" type="datetime1">
              <a:rPr lang="en-US" smtClean="0"/>
              <a:t>10/14/2015</a:t>
            </a:fld>
            <a:endParaRPr lang="en-US" dirty="0"/>
          </a:p>
        </p:txBody>
      </p:sp>
      <p:sp>
        <p:nvSpPr>
          <p:cNvPr id="6" name="Footer Placeholder 5"/>
          <p:cNvSpPr>
            <a:spLocks noGrp="1"/>
          </p:cNvSpPr>
          <p:nvPr>
            <p:ph type="ftr" sz="quarter" idx="11"/>
          </p:nvPr>
        </p:nvSpPr>
        <p:spPr/>
        <p:txBody>
          <a:bodyPr/>
          <a:lstStyle/>
          <a:p>
            <a:r>
              <a:rPr lang="en-US" smtClean="0"/>
              <a:t>H.R. Pourreza</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896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CDCB80A-47A7-4242-9585-AC7DB68454CE}" type="datetime1">
              <a:rPr lang="en-US" smtClean="0"/>
              <a:t>10/14/2015</a:t>
            </a:fld>
            <a:endParaRPr lang="en-US" dirty="0"/>
          </a:p>
        </p:txBody>
      </p:sp>
      <p:sp>
        <p:nvSpPr>
          <p:cNvPr id="8" name="Footer Placeholder 7"/>
          <p:cNvSpPr>
            <a:spLocks noGrp="1"/>
          </p:cNvSpPr>
          <p:nvPr>
            <p:ph type="ftr" sz="quarter" idx="11"/>
          </p:nvPr>
        </p:nvSpPr>
        <p:spPr/>
        <p:txBody>
          <a:bodyPr/>
          <a:lstStyle/>
          <a:p>
            <a:r>
              <a:rPr lang="en-US" smtClean="0"/>
              <a:t>H.R. Pourreza</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41571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F1B77FE-E3BA-4750-87DC-0A794A6B9A22}" type="datetime1">
              <a:rPr lang="en-US" smtClean="0"/>
              <a:t>10/14/2015</a:t>
            </a:fld>
            <a:endParaRPr lang="en-US" dirty="0"/>
          </a:p>
        </p:txBody>
      </p:sp>
      <p:sp>
        <p:nvSpPr>
          <p:cNvPr id="4" name="Footer Placeholder 3"/>
          <p:cNvSpPr>
            <a:spLocks noGrp="1"/>
          </p:cNvSpPr>
          <p:nvPr>
            <p:ph type="ftr" sz="quarter" idx="11"/>
          </p:nvPr>
        </p:nvSpPr>
        <p:spPr/>
        <p:txBody>
          <a:bodyPr/>
          <a:lstStyle/>
          <a:p>
            <a:r>
              <a:rPr lang="en-US" smtClean="0"/>
              <a:t>H.R. Pourreza</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4508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8D6C62-8654-4ED8-B911-A80795328076}" type="datetime1">
              <a:rPr lang="en-US" smtClean="0"/>
              <a:t>10/14/2015</a:t>
            </a:fld>
            <a:endParaRPr lang="en-US" dirty="0"/>
          </a:p>
        </p:txBody>
      </p:sp>
      <p:sp>
        <p:nvSpPr>
          <p:cNvPr id="3" name="Footer Placeholder 2"/>
          <p:cNvSpPr>
            <a:spLocks noGrp="1"/>
          </p:cNvSpPr>
          <p:nvPr>
            <p:ph type="ftr" sz="quarter" idx="11"/>
          </p:nvPr>
        </p:nvSpPr>
        <p:spPr/>
        <p:txBody>
          <a:bodyPr/>
          <a:lstStyle/>
          <a:p>
            <a:r>
              <a:rPr lang="en-US" smtClean="0"/>
              <a:t>H.R. Pourreza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95787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429EA9-6340-45A6-81A0-1BD7DB5FFCD3}" type="datetime1">
              <a:rPr lang="en-US" smtClean="0"/>
              <a:t>10/14/2015</a:t>
            </a:fld>
            <a:endParaRPr lang="en-US" dirty="0"/>
          </a:p>
        </p:txBody>
      </p:sp>
      <p:sp>
        <p:nvSpPr>
          <p:cNvPr id="6" name="Footer Placeholder 5"/>
          <p:cNvSpPr>
            <a:spLocks noGrp="1"/>
          </p:cNvSpPr>
          <p:nvPr>
            <p:ph type="ftr" sz="quarter" idx="11"/>
          </p:nvPr>
        </p:nvSpPr>
        <p:spPr/>
        <p:txBody>
          <a:bodyPr/>
          <a:lstStyle/>
          <a:p>
            <a:r>
              <a:rPr lang="en-US" smtClean="0"/>
              <a:t>H.R. Pourreza</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4205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9A2DD9-11E2-4A47-BC5C-AFB9AE3B06B4}" type="datetime1">
              <a:rPr lang="en-US" smtClean="0"/>
              <a:t>10/14/2015</a:t>
            </a:fld>
            <a:endParaRPr lang="en-US" dirty="0"/>
          </a:p>
        </p:txBody>
      </p:sp>
      <p:sp>
        <p:nvSpPr>
          <p:cNvPr id="6" name="Footer Placeholder 5"/>
          <p:cNvSpPr>
            <a:spLocks noGrp="1"/>
          </p:cNvSpPr>
          <p:nvPr>
            <p:ph type="ftr" sz="quarter" idx="11"/>
          </p:nvPr>
        </p:nvSpPr>
        <p:spPr/>
        <p:txBody>
          <a:bodyPr/>
          <a:lstStyle/>
          <a:p>
            <a:r>
              <a:rPr lang="en-US" smtClean="0"/>
              <a:t>H.R. Pourreza</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63349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72F324C-F25E-4844-BD69-340BF4F147B2}" type="datetime1">
              <a:rPr lang="en-US" smtClean="0"/>
              <a:t>10/14/2015</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smtClean="0"/>
              <a:t>H.R. Pourreza</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03804341"/>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1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5.wmf"/><Relationship Id="rId5" Type="http://schemas.openxmlformats.org/officeDocument/2006/relationships/oleObject" Target="../embeddings/oleObject2.bin"/><Relationship Id="rId10" Type="http://schemas.openxmlformats.org/officeDocument/2006/relationships/image" Target="../media/image57.wmf"/><Relationship Id="rId4" Type="http://schemas.openxmlformats.org/officeDocument/2006/relationships/image" Target="../media/image54.wmf"/><Relationship Id="rId9" Type="http://schemas.openxmlformats.org/officeDocument/2006/relationships/oleObject" Target="../embeddings/oleObject4.bin"/></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22.x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78.wmf"/><Relationship Id="rId11" Type="http://schemas.openxmlformats.org/officeDocument/2006/relationships/image" Target="../media/image170.png"/><Relationship Id="rId5" Type="http://schemas.openxmlformats.org/officeDocument/2006/relationships/oleObject" Target="../embeddings/oleObject6.bin"/><Relationship Id="rId10" Type="http://schemas.openxmlformats.org/officeDocument/2006/relationships/image" Target="../media/image80.emf"/><Relationship Id="rId4" Type="http://schemas.openxmlformats.org/officeDocument/2006/relationships/image" Target="../media/image77.wmf"/><Relationship Id="rId9" Type="http://schemas.openxmlformats.org/officeDocument/2006/relationships/oleObject" Target="../embeddings/oleObject8.bin"/></Relationships>
</file>

<file path=ppt/slides/_rels/slide23.xml.rels><?xml version="1.0" encoding="UTF-8" standalone="yes"?>
<Relationships xmlns="http://schemas.openxmlformats.org/package/2006/relationships"><Relationship Id="rId13" Type="http://schemas.openxmlformats.org/officeDocument/2006/relationships/image" Target="../media/image230.png"/><Relationship Id="rId18" Type="http://schemas.openxmlformats.org/officeDocument/2006/relationships/oleObject" Target="../embeddings/oleObject11.bin"/><Relationship Id="rId21" Type="http://schemas.openxmlformats.org/officeDocument/2006/relationships/image" Target="../media/image84.wmf"/><Relationship Id="rId17" Type="http://schemas.openxmlformats.org/officeDocument/2006/relationships/image" Target="../media/image82.wmf"/><Relationship Id="rId2" Type="http://schemas.openxmlformats.org/officeDocument/2006/relationships/slideLayout" Target="../slideLayouts/slideLayout7.xml"/><Relationship Id="rId16" Type="http://schemas.openxmlformats.org/officeDocument/2006/relationships/oleObject" Target="../embeddings/oleObject10.bin"/><Relationship Id="rId20" Type="http://schemas.openxmlformats.org/officeDocument/2006/relationships/oleObject" Target="../embeddings/oleObject12.bin"/><Relationship Id="rId1" Type="http://schemas.openxmlformats.org/officeDocument/2006/relationships/vmlDrawing" Target="../drawings/vmlDrawing3.vml"/><Relationship Id="rId15" Type="http://schemas.openxmlformats.org/officeDocument/2006/relationships/image" Target="../media/image81.emf"/><Relationship Id="rId23" Type="http://schemas.openxmlformats.org/officeDocument/2006/relationships/image" Target="../media/image85.wmf"/><Relationship Id="rId19" Type="http://schemas.openxmlformats.org/officeDocument/2006/relationships/image" Target="../media/image83.wmf"/><Relationship Id="rId14" Type="http://schemas.openxmlformats.org/officeDocument/2006/relationships/oleObject" Target="../embeddings/oleObject9.bin"/><Relationship Id="rId22" Type="http://schemas.openxmlformats.org/officeDocument/2006/relationships/oleObject" Target="../embeddings/oleObject13.bin"/></Relationships>
</file>

<file path=ppt/slides/_rels/slide24.xml.rels><?xml version="1.0" encoding="UTF-8" standalone="yes"?>
<Relationships xmlns="http://schemas.openxmlformats.org/package/2006/relationships"><Relationship Id="rId8" Type="http://schemas.openxmlformats.org/officeDocument/2006/relationships/image" Target="../media/image88.wmf"/><Relationship Id="rId13" Type="http://schemas.openxmlformats.org/officeDocument/2006/relationships/image" Target="../media/image5.png"/><Relationship Id="rId3" Type="http://schemas.openxmlformats.org/officeDocument/2006/relationships/oleObject" Target="../embeddings/oleObject14.bin"/><Relationship Id="rId7" Type="http://schemas.openxmlformats.org/officeDocument/2006/relationships/oleObject" Target="../embeddings/oleObject16.bin"/><Relationship Id="rId12" Type="http://schemas.openxmlformats.org/officeDocument/2006/relationships/image" Target="../media/image90.w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87.emf"/><Relationship Id="rId11" Type="http://schemas.openxmlformats.org/officeDocument/2006/relationships/oleObject" Target="../embeddings/oleObject18.bin"/><Relationship Id="rId5" Type="http://schemas.openxmlformats.org/officeDocument/2006/relationships/oleObject" Target="../embeddings/oleObject15.bin"/><Relationship Id="rId10" Type="http://schemas.openxmlformats.org/officeDocument/2006/relationships/image" Target="../media/image89.wmf"/><Relationship Id="rId4" Type="http://schemas.openxmlformats.org/officeDocument/2006/relationships/image" Target="../media/image86.wmf"/><Relationship Id="rId9" Type="http://schemas.openxmlformats.org/officeDocument/2006/relationships/oleObject" Target="../embeddings/oleObject17.bin"/></Relationships>
</file>

<file path=ppt/slides/_rels/slide2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95.png"/><Relationship Id="rId4" Type="http://schemas.openxmlformats.org/officeDocument/2006/relationships/image" Target="../media/image94.png"/></Relationships>
</file>

<file path=ppt/slides/_rels/slide2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05.wmf"/><Relationship Id="rId5" Type="http://schemas.openxmlformats.org/officeDocument/2006/relationships/oleObject" Target="../embeddings/oleObject20.bin"/><Relationship Id="rId4" Type="http://schemas.openxmlformats.org/officeDocument/2006/relationships/image" Target="../media/image104.wmf"/></Relationships>
</file>

<file path=ppt/slides/_rels/slide3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108.wmf"/><Relationship Id="rId5" Type="http://schemas.openxmlformats.org/officeDocument/2006/relationships/oleObject" Target="../embeddings/oleObject22.bin"/><Relationship Id="rId4" Type="http://schemas.openxmlformats.org/officeDocument/2006/relationships/image" Target="../media/image107.wmf"/></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image" Target="../media/image115.wmf"/><Relationship Id="rId3" Type="http://schemas.openxmlformats.org/officeDocument/2006/relationships/image" Target="../media/image116.png"/><Relationship Id="rId7" Type="http://schemas.openxmlformats.org/officeDocument/2006/relationships/image" Target="../media/image112.wmf"/><Relationship Id="rId12"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24.bin"/><Relationship Id="rId11" Type="http://schemas.openxmlformats.org/officeDocument/2006/relationships/image" Target="../media/image114.wmf"/><Relationship Id="rId5" Type="http://schemas.openxmlformats.org/officeDocument/2006/relationships/image" Target="../media/image111.wmf"/><Relationship Id="rId10" Type="http://schemas.openxmlformats.org/officeDocument/2006/relationships/oleObject" Target="../embeddings/oleObject26.bin"/><Relationship Id="rId4" Type="http://schemas.openxmlformats.org/officeDocument/2006/relationships/oleObject" Target="../embeddings/oleObject23.bin"/><Relationship Id="rId9" Type="http://schemas.openxmlformats.org/officeDocument/2006/relationships/image" Target="../media/image113.wmf"/></Relationships>
</file>

<file path=ppt/slides/_rels/slide4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125.wmf"/></Relationships>
</file>

<file path=ppt/slides/_rels/slide5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129.wmf"/></Relationships>
</file>

<file path=ppt/slides/_rels/slide5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7481" y="1419957"/>
            <a:ext cx="8529034" cy="2387600"/>
          </a:xfrm>
        </p:spPr>
        <p:txBody>
          <a:bodyPr/>
          <a:lstStyle/>
          <a:p>
            <a:r>
              <a:rPr lang="en-GB" dirty="0" smtClean="0"/>
              <a:t>CS654: Digital Image Analysis</a:t>
            </a:r>
            <a:endParaRPr lang="en-US" dirty="0"/>
          </a:p>
        </p:txBody>
      </p:sp>
      <p:sp>
        <p:nvSpPr>
          <p:cNvPr id="3" name="Subtitle 2"/>
          <p:cNvSpPr>
            <a:spLocks noGrp="1"/>
          </p:cNvSpPr>
          <p:nvPr>
            <p:ph type="subTitle" idx="1"/>
          </p:nvPr>
        </p:nvSpPr>
        <p:spPr>
          <a:xfrm>
            <a:off x="1143000" y="4606590"/>
            <a:ext cx="6858000" cy="1655762"/>
          </a:xfrm>
        </p:spPr>
        <p:txBody>
          <a:bodyPr>
            <a:normAutofit/>
          </a:bodyPr>
          <a:lstStyle/>
          <a:p>
            <a:r>
              <a:rPr lang="en-GB" sz="3200" dirty="0" smtClean="0"/>
              <a:t>Lecture 30: </a:t>
            </a:r>
            <a:r>
              <a:rPr lang="en-GB" sz="3200" dirty="0" err="1" smtClean="0"/>
              <a:t>Color</a:t>
            </a:r>
            <a:r>
              <a:rPr lang="en-GB" sz="3200" dirty="0" smtClean="0"/>
              <a:t> Model </a:t>
            </a:r>
            <a:r>
              <a:rPr lang="en-GB" sz="3200" dirty="0" smtClean="0"/>
              <a:t>Conversion</a:t>
            </a:r>
            <a:endParaRPr lang="en-US"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3642" y="838247"/>
            <a:ext cx="1636713" cy="1775510"/>
          </a:xfrm>
          <a:prstGeom prst="rect">
            <a:avLst/>
          </a:prstGeom>
        </p:spPr>
      </p:pic>
    </p:spTree>
    <p:extLst>
      <p:ext uri="{BB962C8B-B14F-4D97-AF65-F5344CB8AC3E}">
        <p14:creationId xmlns:p14="http://schemas.microsoft.com/office/powerpoint/2010/main" val="6914140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HSI to RGB Conversion</a:t>
            </a:r>
            <a:endParaRPr lang="en-US" dirty="0"/>
          </a:p>
        </p:txBody>
      </p:sp>
      <p:pic>
        <p:nvPicPr>
          <p:cNvPr id="3" name="Picture 2"/>
          <p:cNvPicPr>
            <a:picLocks noChangeAspect="1"/>
          </p:cNvPicPr>
          <p:nvPr/>
        </p:nvPicPr>
        <p:blipFill>
          <a:blip r:embed="rId2"/>
          <a:stretch>
            <a:fillRect/>
          </a:stretch>
        </p:blipFill>
        <p:spPr>
          <a:xfrm>
            <a:off x="457200" y="2259974"/>
            <a:ext cx="4114800" cy="3162300"/>
          </a:xfrm>
          <a:prstGeom prst="rect">
            <a:avLst/>
          </a:prstGeom>
        </p:spPr>
      </p:pic>
      <p:pic>
        <p:nvPicPr>
          <p:cNvPr id="4" name="Picture 3"/>
          <p:cNvPicPr>
            <a:picLocks noChangeAspect="1"/>
          </p:cNvPicPr>
          <p:nvPr/>
        </p:nvPicPr>
        <p:blipFill>
          <a:blip r:embed="rId3"/>
          <a:stretch>
            <a:fillRect/>
          </a:stretch>
        </p:blipFill>
        <p:spPr>
          <a:xfrm>
            <a:off x="4777055" y="1690689"/>
            <a:ext cx="4200525" cy="4391025"/>
          </a:xfrm>
          <a:prstGeom prst="rect">
            <a:avLst/>
          </a:prstGeom>
        </p:spPr>
      </p:pic>
      <p:sp>
        <p:nvSpPr>
          <p:cNvPr id="5" name="TextBox 4"/>
          <p:cNvSpPr txBox="1"/>
          <p:nvPr/>
        </p:nvSpPr>
        <p:spPr>
          <a:xfrm>
            <a:off x="1511761" y="5622227"/>
            <a:ext cx="2005677" cy="369332"/>
          </a:xfrm>
          <a:prstGeom prst="rect">
            <a:avLst/>
          </a:prstGeom>
          <a:noFill/>
        </p:spPr>
        <p:txBody>
          <a:bodyPr wrap="none" rtlCol="0">
            <a:spAutoFit/>
          </a:bodyPr>
          <a:lstStyle/>
          <a:p>
            <a:r>
              <a:rPr lang="en-US" dirty="0" smtClean="0"/>
              <a:t>HIS Color triangle</a:t>
            </a:r>
            <a:endParaRPr lang="en-US" dirty="0"/>
          </a:p>
        </p:txBody>
      </p:sp>
      <p:sp>
        <p:nvSpPr>
          <p:cNvPr id="6" name="TextBox 5"/>
          <p:cNvSpPr txBox="1"/>
          <p:nvPr/>
        </p:nvSpPr>
        <p:spPr>
          <a:xfrm>
            <a:off x="5858881" y="6081714"/>
            <a:ext cx="1723549" cy="369332"/>
          </a:xfrm>
          <a:prstGeom prst="rect">
            <a:avLst/>
          </a:prstGeom>
          <a:noFill/>
        </p:spPr>
        <p:txBody>
          <a:bodyPr wrap="none" rtlCol="0">
            <a:spAutoFit/>
          </a:bodyPr>
          <a:lstStyle/>
          <a:p>
            <a:r>
              <a:rPr lang="en-US" dirty="0" smtClean="0"/>
              <a:t>HIS Color solid</a:t>
            </a:r>
            <a:endParaRPr lang="en-US" dirty="0"/>
          </a:p>
        </p:txBody>
      </p:sp>
    </p:spTree>
    <p:extLst>
      <p:ext uri="{BB962C8B-B14F-4D97-AF65-F5344CB8AC3E}">
        <p14:creationId xmlns:p14="http://schemas.microsoft.com/office/powerpoint/2010/main" val="420024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HSI model color representation</a:t>
            </a:r>
            <a:endParaRPr lang="en-US" dirty="0"/>
          </a:p>
        </p:txBody>
      </p:sp>
      <mc:AlternateContent xmlns:mc="http://schemas.openxmlformats.org/markup-compatibility/2006">
        <mc:Choice xmlns:a14="http://schemas.microsoft.com/office/drawing/2010/main" Requires="a14">
          <p:sp>
            <p:nvSpPr>
              <p:cNvPr id="3" name="TextBox 2"/>
              <p:cNvSpPr txBox="1"/>
              <p:nvPr/>
            </p:nvSpPr>
            <p:spPr>
              <a:xfrm>
                <a:off x="1706451" y="2472743"/>
                <a:ext cx="1499706" cy="52315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𝐵</m:t>
                          </m:r>
                        </m:den>
                      </m:f>
                    </m:oMath>
                  </m:oMathPara>
                </a14:m>
                <a:endParaRPr lang="en-US" dirty="0"/>
              </a:p>
            </p:txBody>
          </p:sp>
        </mc:Choice>
        <mc:Fallback>
          <p:sp>
            <p:nvSpPr>
              <p:cNvPr id="3" name="TextBox 2"/>
              <p:cNvSpPr txBox="1">
                <a:spLocks noRot="1" noChangeAspect="1" noMove="1" noResize="1" noEditPoints="1" noAdjustHandles="1" noChangeArrowheads="1" noChangeShapeType="1" noTextEdit="1"/>
              </p:cNvSpPr>
              <p:nvPr/>
            </p:nvSpPr>
            <p:spPr>
              <a:xfrm>
                <a:off x="1706451" y="2472743"/>
                <a:ext cx="1499706" cy="523157"/>
              </a:xfrm>
              <a:prstGeom prst="rect">
                <a:avLst/>
              </a:prstGeom>
              <a:blipFill rotWithShape="0">
                <a:blip r:embed="rId2"/>
                <a:stretch>
                  <a:fillRect/>
                </a:stretch>
              </a:blipFill>
            </p:spPr>
            <p:txBody>
              <a:bodyPr/>
              <a:lstStyle/>
              <a:p>
                <a:r>
                  <a:rPr lang="en-US">
                    <a:noFill/>
                  </a:rPr>
                  <a:t> </a:t>
                </a:r>
              </a:p>
            </p:txBody>
          </p:sp>
        </mc:Fallback>
      </mc:AlternateContent>
      <p:sp>
        <p:nvSpPr>
          <p:cNvPr id="4" name="TextBox 3"/>
          <p:cNvSpPr txBox="1"/>
          <p:nvPr/>
        </p:nvSpPr>
        <p:spPr>
          <a:xfrm>
            <a:off x="758403" y="1897050"/>
            <a:ext cx="1866217" cy="400110"/>
          </a:xfrm>
          <a:prstGeom prst="rect">
            <a:avLst/>
          </a:prstGeom>
          <a:noFill/>
        </p:spPr>
        <p:txBody>
          <a:bodyPr wrap="none" rtlCol="0">
            <a:spAutoFit/>
          </a:bodyPr>
          <a:lstStyle/>
          <a:p>
            <a:r>
              <a:rPr lang="en-US" sz="2000" dirty="0" smtClean="0"/>
              <a:t>RGB primaries</a:t>
            </a:r>
            <a:endParaRPr lang="en-US" sz="2000" dirty="0"/>
          </a:p>
        </p:txBody>
      </p:sp>
      <mc:AlternateContent xmlns:mc="http://schemas.openxmlformats.org/markup-compatibility/2006">
        <mc:Choice xmlns:a14="http://schemas.microsoft.com/office/drawing/2010/main" Requires="a14">
          <p:sp>
            <p:nvSpPr>
              <p:cNvPr id="5" name="TextBox 4"/>
              <p:cNvSpPr txBox="1"/>
              <p:nvPr/>
            </p:nvSpPr>
            <p:spPr>
              <a:xfrm>
                <a:off x="3702676" y="2472743"/>
                <a:ext cx="1530675" cy="52315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𝐺</m:t>
                          </m:r>
                        </m:num>
                        <m:den>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𝐵</m:t>
                          </m:r>
                        </m:den>
                      </m:f>
                    </m:oMath>
                  </m:oMathPara>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3702676" y="2472743"/>
                <a:ext cx="1530675" cy="52315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5995115" y="2472743"/>
                <a:ext cx="1515736" cy="52315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𝐵</m:t>
                          </m:r>
                        </m:num>
                        <m:den>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𝐵</m:t>
                          </m:r>
                        </m:den>
                      </m:f>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5995115" y="2472743"/>
                <a:ext cx="1515736" cy="523157"/>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5567081" y="3408622"/>
                <a:ext cx="2371803" cy="369332"/>
              </a:xfrm>
              <a:prstGeom prst="rect">
                <a:avLst/>
              </a:prstGeom>
            </p:spPr>
            <p:txBody>
              <a:bodyPr wrap="none">
                <a:spAutoFit/>
              </a:bodyPr>
              <a:lstStyle/>
              <a:p>
                <a:r>
                  <a:rPr lang="en-US" dirty="0" smtClean="0"/>
                  <a:t>Where, </a:t>
                </a:r>
                <a14:m>
                  <m:oMath xmlns:m="http://schemas.openxmlformats.org/officeDocument/2006/math">
                    <m:r>
                      <a:rPr lang="en-US" i="1" smtClean="0">
                        <a:latin typeface="Cambria Math" panose="02040503050406030204" pitchFamily="18" charset="0"/>
                      </a:rPr>
                      <m:t>𝑅</m:t>
                    </m:r>
                    <m:r>
                      <a:rPr lang="en-US" b="0" i="1" smtClean="0">
                        <a:latin typeface="Cambria Math" panose="02040503050406030204" pitchFamily="18" charset="0"/>
                      </a:rPr>
                      <m:t>,</m:t>
                    </m:r>
                    <m:r>
                      <a:rPr lang="en-US" i="1">
                        <a:latin typeface="Cambria Math" panose="02040503050406030204" pitchFamily="18" charset="0"/>
                      </a:rPr>
                      <m:t>𝐺</m:t>
                    </m:r>
                    <m:r>
                      <a:rPr lang="en-US" b="0" i="1" smtClean="0">
                        <a:latin typeface="Cambria Math" panose="02040503050406030204" pitchFamily="18" charset="0"/>
                      </a:rPr>
                      <m:t>,</m:t>
                    </m:r>
                    <m:r>
                      <a:rPr lang="en-US" i="1">
                        <a:latin typeface="Cambria Math" panose="02040503050406030204" pitchFamily="18" charset="0"/>
                      </a:rPr>
                      <m:t>𝐵</m:t>
                    </m:r>
                    <m:r>
                      <a:rPr lang="en-US" b="0" i="1" smtClean="0">
                        <a:latin typeface="Cambria Math" panose="02040503050406030204" pitchFamily="18" charset="0"/>
                      </a:rPr>
                      <m:t>∈[0,1]</m:t>
                    </m:r>
                  </m:oMath>
                </a14:m>
                <a:endParaRPr lang="en-US" dirty="0"/>
              </a:p>
            </p:txBody>
          </p:sp>
        </mc:Choice>
        <mc:Fallback>
          <p:sp>
            <p:nvSpPr>
              <p:cNvPr id="7" name="Rectangle 6"/>
              <p:cNvSpPr>
                <a:spLocks noRot="1" noChangeAspect="1" noMove="1" noResize="1" noEditPoints="1" noAdjustHandles="1" noChangeArrowheads="1" noChangeShapeType="1" noTextEdit="1"/>
              </p:cNvSpPr>
              <p:nvPr/>
            </p:nvSpPr>
            <p:spPr>
              <a:xfrm>
                <a:off x="5567081" y="3408622"/>
                <a:ext cx="2371803" cy="369332"/>
              </a:xfrm>
              <a:prstGeom prst="rect">
                <a:avLst/>
              </a:prstGeom>
              <a:blipFill rotWithShape="0">
                <a:blip r:embed="rId5"/>
                <a:stretch>
                  <a:fillRect l="-2057" t="-8197" r="-257"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1691511" y="4262907"/>
                <a:ext cx="143436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=1</m:t>
                      </m:r>
                    </m:oMath>
                  </m:oMathPara>
                </a14:m>
                <a:endParaRPr lang="en-US" dirty="0"/>
              </a:p>
            </p:txBody>
          </p:sp>
        </mc:Choice>
        <mc:Fallback>
          <p:sp>
            <p:nvSpPr>
              <p:cNvPr id="8" name="TextBox 7"/>
              <p:cNvSpPr txBox="1">
                <a:spLocks noRot="1" noChangeAspect="1" noMove="1" noResize="1" noEditPoints="1" noAdjustHandles="1" noChangeArrowheads="1" noChangeShapeType="1" noTextEdit="1"/>
              </p:cNvSpPr>
              <p:nvPr/>
            </p:nvSpPr>
            <p:spPr>
              <a:xfrm>
                <a:off x="1691511" y="4262907"/>
                <a:ext cx="1434367" cy="276999"/>
              </a:xfrm>
              <a:prstGeom prst="rect">
                <a:avLst/>
              </a:prstGeom>
              <a:blipFill rotWithShape="0">
                <a:blip r:embed="rId6"/>
                <a:stretch>
                  <a:fillRect l="-1695" r="-2966" b="-26087"/>
                </a:stretch>
              </a:blipFill>
            </p:spPr>
            <p:txBody>
              <a:bodyPr/>
              <a:lstStyle/>
              <a:p>
                <a:r>
                  <a:rPr lang="en-US">
                    <a:noFill/>
                  </a:rPr>
                  <a:t> </a:t>
                </a:r>
              </a:p>
            </p:txBody>
          </p:sp>
        </mc:Fallback>
      </mc:AlternateContent>
      <p:sp>
        <p:nvSpPr>
          <p:cNvPr id="9" name="TextBox 8"/>
          <p:cNvSpPr txBox="1"/>
          <p:nvPr/>
        </p:nvSpPr>
        <p:spPr>
          <a:xfrm>
            <a:off x="758403" y="3777954"/>
            <a:ext cx="684803" cy="400110"/>
          </a:xfrm>
          <a:prstGeom prst="rect">
            <a:avLst/>
          </a:prstGeom>
          <a:noFill/>
        </p:spPr>
        <p:txBody>
          <a:bodyPr wrap="none" rtlCol="0">
            <a:spAutoFit/>
          </a:bodyPr>
          <a:lstStyle/>
          <a:p>
            <a:r>
              <a:rPr lang="en-US" sz="2000" dirty="0" smtClean="0"/>
              <a:t>Also</a:t>
            </a:r>
            <a:endParaRPr lang="en-US" sz="2000" dirty="0"/>
          </a:p>
        </p:txBody>
      </p:sp>
      <mc:AlternateContent xmlns:mc="http://schemas.openxmlformats.org/markup-compatibility/2006">
        <mc:Choice xmlns:a14="http://schemas.microsoft.com/office/drawing/2010/main" Requires="a14">
          <p:sp>
            <p:nvSpPr>
              <p:cNvPr id="10" name="TextBox 9"/>
              <p:cNvSpPr txBox="1"/>
              <p:nvPr/>
            </p:nvSpPr>
            <p:spPr>
              <a:xfrm>
                <a:off x="3327128" y="4243692"/>
                <a:ext cx="1748556" cy="276999"/>
              </a:xfrm>
              <a:prstGeom prst="rect">
                <a:avLst/>
              </a:prstGeom>
              <a:noFill/>
            </p:spPr>
            <p:txBody>
              <a:bodyPr wrap="none" lIns="0" tIns="0" rIns="0" bIns="0" rtlCol="0">
                <a:spAutoFit/>
              </a:bodyPr>
              <a:lstStyle/>
              <a:p>
                <a:r>
                  <a:rPr lang="en-US" b="0" dirty="0" smtClean="0"/>
                  <a:t>and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∈[0,1]</m:t>
                    </m:r>
                  </m:oMath>
                </a14:m>
                <a:endParaRPr lang="en-US" dirty="0"/>
              </a:p>
            </p:txBody>
          </p:sp>
        </mc:Choice>
        <mc:Fallback>
          <p:sp>
            <p:nvSpPr>
              <p:cNvPr id="10" name="TextBox 9"/>
              <p:cNvSpPr txBox="1">
                <a:spLocks noRot="1" noChangeAspect="1" noMove="1" noResize="1" noEditPoints="1" noAdjustHandles="1" noChangeArrowheads="1" noChangeShapeType="1" noTextEdit="1"/>
              </p:cNvSpPr>
              <p:nvPr/>
            </p:nvSpPr>
            <p:spPr>
              <a:xfrm>
                <a:off x="3327128" y="4243692"/>
                <a:ext cx="1748556" cy="276999"/>
              </a:xfrm>
              <a:prstGeom prst="rect">
                <a:avLst/>
              </a:prstGeom>
              <a:blipFill rotWithShape="0">
                <a:blip r:embed="rId7"/>
                <a:stretch>
                  <a:fillRect l="-8362" t="-28261" r="-5575" b="-5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758403" y="5074082"/>
                <a:ext cx="6282425" cy="369332"/>
              </a:xfrm>
              <a:prstGeom prst="rect">
                <a:avLst/>
              </a:prstGeom>
              <a:noFill/>
            </p:spPr>
            <p:txBody>
              <a:bodyPr wrap="none" rtlCol="0">
                <a:spAutoFit/>
              </a:bodyPr>
              <a:lstStyle/>
              <a:p>
                <a:r>
                  <a:rPr lang="en-US" dirty="0" smtClean="0"/>
                  <a:t>For any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 </m:t>
                    </m:r>
                  </m:oMath>
                </a14:m>
                <a:r>
                  <a:rPr lang="en-US" dirty="0" smtClean="0"/>
                  <a:t>value the intensity component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𝐼</m:t>
                    </m:r>
                    <m:r>
                      <a:rPr lang="en-US" i="1" dirty="0" smtClean="0">
                        <a:latin typeface="Cambria Math" panose="02040503050406030204" pitchFamily="18" charset="0"/>
                      </a:rPr>
                      <m:t>)</m:t>
                    </m:r>
                  </m:oMath>
                </a14:m>
                <a:r>
                  <a:rPr lang="en-US" dirty="0" smtClean="0"/>
                  <a:t> is given by</a:t>
                </a:r>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758403" y="5074082"/>
                <a:ext cx="6282425" cy="369332"/>
              </a:xfrm>
              <a:prstGeom prst="rect">
                <a:avLst/>
              </a:prstGeom>
              <a:blipFill rotWithShape="0">
                <a:blip r:embed="rId8"/>
                <a:stretch>
                  <a:fillRect l="-776" t="-8197"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3327128" y="5717390"/>
                <a:ext cx="2073966" cy="578235"/>
              </a:xfrm>
              <a:prstGeom prst="rect">
                <a:avLst/>
              </a:prstGeom>
              <a:noFill/>
              <a:ln w="28575">
                <a:solidFill>
                  <a:srgbClr val="C00000"/>
                </a:solid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𝑰</m:t>
                      </m:r>
                      <m:r>
                        <a:rPr lang="en-US" sz="2000" b="1" i="1" smtClean="0">
                          <a:latin typeface="Cambria Math" panose="02040503050406030204" pitchFamily="18" charset="0"/>
                        </a:rPr>
                        <m:t>=</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𝟏</m:t>
                          </m:r>
                        </m:num>
                        <m:den>
                          <m:r>
                            <a:rPr lang="en-US" sz="2000" b="1" i="1" smtClean="0">
                              <a:latin typeface="Cambria Math" panose="02040503050406030204" pitchFamily="18" charset="0"/>
                            </a:rPr>
                            <m:t>𝟑</m:t>
                          </m:r>
                        </m:den>
                      </m:f>
                      <m:r>
                        <a:rPr lang="en-US" sz="2000" b="1" i="1" smtClean="0">
                          <a:latin typeface="Cambria Math" panose="02040503050406030204" pitchFamily="18" charset="0"/>
                        </a:rPr>
                        <m:t>(</m:t>
                      </m:r>
                      <m:r>
                        <a:rPr lang="en-US" sz="2000" b="1" i="1" smtClean="0">
                          <a:latin typeface="Cambria Math" panose="02040503050406030204" pitchFamily="18" charset="0"/>
                        </a:rPr>
                        <m:t>𝑹</m:t>
                      </m:r>
                      <m:r>
                        <a:rPr lang="en-US" sz="2000" b="1" i="1" smtClean="0">
                          <a:latin typeface="Cambria Math" panose="02040503050406030204" pitchFamily="18" charset="0"/>
                        </a:rPr>
                        <m:t>+</m:t>
                      </m:r>
                      <m:r>
                        <a:rPr lang="en-US" sz="2000" b="1" i="1" smtClean="0">
                          <a:latin typeface="Cambria Math" panose="02040503050406030204" pitchFamily="18" charset="0"/>
                        </a:rPr>
                        <m:t>𝑮</m:t>
                      </m:r>
                      <m:r>
                        <a:rPr lang="en-US" sz="2000" b="1" i="1" smtClean="0">
                          <a:latin typeface="Cambria Math" panose="02040503050406030204" pitchFamily="18" charset="0"/>
                        </a:rPr>
                        <m:t>+</m:t>
                      </m:r>
                      <m:r>
                        <a:rPr lang="en-US" sz="2000" b="1" i="1" smtClean="0">
                          <a:latin typeface="Cambria Math" panose="02040503050406030204" pitchFamily="18" charset="0"/>
                        </a:rPr>
                        <m:t>𝑩</m:t>
                      </m:r>
                      <m:r>
                        <a:rPr lang="en-US" sz="2000" b="1" i="1" smtClean="0">
                          <a:latin typeface="Cambria Math" panose="02040503050406030204" pitchFamily="18" charset="0"/>
                        </a:rPr>
                        <m:t>)</m:t>
                      </m:r>
                    </m:oMath>
                  </m:oMathPara>
                </a14:m>
                <a:endParaRPr lang="en-US" sz="2000" b="1" dirty="0"/>
              </a:p>
            </p:txBody>
          </p:sp>
        </mc:Choice>
        <mc:Fallback>
          <p:sp>
            <p:nvSpPr>
              <p:cNvPr id="12" name="TextBox 11"/>
              <p:cNvSpPr txBox="1">
                <a:spLocks noRot="1" noChangeAspect="1" noMove="1" noResize="1" noEditPoints="1" noAdjustHandles="1" noChangeArrowheads="1" noChangeShapeType="1" noTextEdit="1"/>
              </p:cNvSpPr>
              <p:nvPr/>
            </p:nvSpPr>
            <p:spPr>
              <a:xfrm>
                <a:off x="3327128" y="5717390"/>
                <a:ext cx="2073966" cy="578235"/>
              </a:xfrm>
              <a:prstGeom prst="rect">
                <a:avLst/>
              </a:prstGeom>
              <a:blipFill rotWithShape="0">
                <a:blip r:embed="rId9"/>
                <a:stretch>
                  <a:fillRect/>
                </a:stretch>
              </a:blipFill>
              <a:ln w="28575">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417222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Calculation of Hue (H)</a:t>
            </a:r>
            <a:endParaRPr lang="en-US" dirty="0"/>
          </a:p>
        </p:txBody>
      </p:sp>
      <p:pic>
        <p:nvPicPr>
          <p:cNvPr id="3" name="Picture 2"/>
          <p:cNvPicPr>
            <a:picLocks noChangeAspect="1"/>
          </p:cNvPicPr>
          <p:nvPr/>
        </p:nvPicPr>
        <p:blipFill>
          <a:blip r:embed="rId2"/>
          <a:stretch>
            <a:fillRect/>
          </a:stretch>
        </p:blipFill>
        <p:spPr>
          <a:xfrm>
            <a:off x="628650" y="1845236"/>
            <a:ext cx="4286250" cy="3581400"/>
          </a:xfrm>
          <a:prstGeom prst="rect">
            <a:avLst/>
          </a:prstGeom>
        </p:spPr>
      </p:pic>
      <p:grpSp>
        <p:nvGrpSpPr>
          <p:cNvPr id="9" name="Group 8"/>
          <p:cNvGrpSpPr/>
          <p:nvPr/>
        </p:nvGrpSpPr>
        <p:grpSpPr>
          <a:xfrm>
            <a:off x="1097521" y="4069724"/>
            <a:ext cx="1648497" cy="953037"/>
            <a:chOff x="2704563" y="3915177"/>
            <a:chExt cx="1648497" cy="953037"/>
          </a:xfrm>
        </p:grpSpPr>
        <p:cxnSp>
          <p:nvCxnSpPr>
            <p:cNvPr id="5" name="Straight Connector 4"/>
            <p:cNvCxnSpPr/>
            <p:nvPr/>
          </p:nvCxnSpPr>
          <p:spPr>
            <a:xfrm flipH="1">
              <a:off x="2704563" y="3928056"/>
              <a:ext cx="1648496" cy="94015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3940935" y="3915177"/>
              <a:ext cx="412125" cy="669702"/>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1" name="TextBox 20"/>
              <p:cNvSpPr txBox="1"/>
              <p:nvPr/>
            </p:nvSpPr>
            <p:spPr>
              <a:xfrm>
                <a:off x="4237670" y="1565253"/>
                <a:ext cx="1940788" cy="460639"/>
              </a:xfrm>
              <a:prstGeom prst="rect">
                <a:avLst/>
              </a:prstGeom>
              <a:noFill/>
            </p:spPr>
            <p:txBody>
              <a:bodyPr wrap="none" lIns="0" tIns="0" rIns="0" bIns="0" rtlCol="0">
                <a:spAutoFit/>
              </a:bodyPr>
              <a:lstStyle/>
              <a:p>
                <a:r>
                  <a:rPr lang="en-US" sz="2000" b="0" dirty="0" smtClean="0"/>
                  <a:t>Let, </a:t>
                </a:r>
                <a14:m>
                  <m:oMath xmlns:m="http://schemas.openxmlformats.org/officeDocument/2006/math">
                    <m:r>
                      <a:rPr lang="en-US" sz="2000" b="0" i="1" smtClean="0">
                        <a:latin typeface="Cambria Math" panose="02040503050406030204" pitchFamily="18" charset="0"/>
                      </a:rPr>
                      <m:t>𝑊</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e>
                    </m:d>
                  </m:oMath>
                </a14:m>
                <a:endParaRPr lang="en-US" sz="2000" dirty="0"/>
              </a:p>
            </p:txBody>
          </p:sp>
        </mc:Choice>
        <mc:Fallback>
          <p:sp>
            <p:nvSpPr>
              <p:cNvPr id="21" name="TextBox 20"/>
              <p:cNvSpPr txBox="1">
                <a:spLocks noRot="1" noChangeAspect="1" noMove="1" noResize="1" noEditPoints="1" noAdjustHandles="1" noChangeArrowheads="1" noChangeShapeType="1" noTextEdit="1"/>
              </p:cNvSpPr>
              <p:nvPr/>
            </p:nvSpPr>
            <p:spPr>
              <a:xfrm>
                <a:off x="4237670" y="1565253"/>
                <a:ext cx="1940788" cy="460639"/>
              </a:xfrm>
              <a:prstGeom prst="rect">
                <a:avLst/>
              </a:prstGeom>
              <a:blipFill rotWithShape="0">
                <a:blip r:embed="rId3"/>
                <a:stretch>
                  <a:fillRect l="-7837" t="-1333" b="-1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p:cNvSpPr txBox="1"/>
              <p:nvPr/>
            </p:nvSpPr>
            <p:spPr>
              <a:xfrm>
                <a:off x="6421865" y="1641312"/>
                <a:ext cx="1406988"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𝑟</m:t>
                          </m:r>
                          <m:r>
                            <a:rPr lang="en-US" sz="2000" b="0" i="1" smtClean="0">
                              <a:latin typeface="Cambria Math" panose="02040503050406030204" pitchFamily="18" charset="0"/>
                            </a:rPr>
                            <m:t>,</m:t>
                          </m:r>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𝑏</m:t>
                          </m:r>
                        </m:e>
                      </m:d>
                    </m:oMath>
                  </m:oMathPara>
                </a14:m>
                <a:endParaRPr lang="en-US" sz="2000" dirty="0"/>
              </a:p>
            </p:txBody>
          </p:sp>
        </mc:Choice>
        <mc:Fallback>
          <p:sp>
            <p:nvSpPr>
              <p:cNvPr id="22" name="TextBox 21"/>
              <p:cNvSpPr txBox="1">
                <a:spLocks noRot="1" noChangeAspect="1" noMove="1" noResize="1" noEditPoints="1" noAdjustHandles="1" noChangeArrowheads="1" noChangeShapeType="1" noTextEdit="1"/>
              </p:cNvSpPr>
              <p:nvPr/>
            </p:nvSpPr>
            <p:spPr>
              <a:xfrm>
                <a:off x="6421865" y="1641312"/>
                <a:ext cx="1406988" cy="307777"/>
              </a:xfrm>
              <a:prstGeom prst="rect">
                <a:avLst/>
              </a:prstGeom>
              <a:blipFill rotWithShape="0">
                <a:blip r:embed="rId4"/>
                <a:stretch>
                  <a:fillRect l="-3030" b="-274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p:cNvSpPr txBox="1"/>
              <p:nvPr/>
            </p:nvSpPr>
            <p:spPr>
              <a:xfrm>
                <a:off x="4863065" y="2170620"/>
                <a:ext cx="2630785" cy="57618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𝑅</m:t>
                          </m:r>
                        </m:num>
                        <m:den>
                          <m:r>
                            <a:rPr lang="en-US" sz="2000" b="0" i="1" smtClean="0">
                              <a:latin typeface="Cambria Math" panose="02040503050406030204" pitchFamily="18" charset="0"/>
                            </a:rPr>
                            <m:t>𝐼</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𝐺</m:t>
                          </m:r>
                        </m:num>
                        <m:den>
                          <m:r>
                            <a:rPr lang="en-US" sz="2000" b="0" i="1" smtClean="0">
                              <a:latin typeface="Cambria Math" panose="02040503050406030204" pitchFamily="18" charset="0"/>
                            </a:rPr>
                            <m:t>𝐼</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𝐵</m:t>
                          </m:r>
                        </m:num>
                        <m:den>
                          <m:r>
                            <a:rPr lang="en-US" sz="2000" b="0" i="1" smtClean="0">
                              <a:latin typeface="Cambria Math" panose="02040503050406030204" pitchFamily="18" charset="0"/>
                            </a:rPr>
                            <m:t>𝐼</m:t>
                          </m:r>
                        </m:den>
                      </m:f>
                    </m:oMath>
                  </m:oMathPara>
                </a14:m>
                <a:endParaRPr lang="en-US" sz="2000" dirty="0"/>
              </a:p>
            </p:txBody>
          </p:sp>
        </mc:Choice>
        <mc:Fallback>
          <p:sp>
            <p:nvSpPr>
              <p:cNvPr id="23" name="TextBox 22"/>
              <p:cNvSpPr txBox="1">
                <a:spLocks noRot="1" noChangeAspect="1" noMove="1" noResize="1" noEditPoints="1" noAdjustHandles="1" noChangeArrowheads="1" noChangeShapeType="1" noTextEdit="1"/>
              </p:cNvSpPr>
              <p:nvPr/>
            </p:nvSpPr>
            <p:spPr>
              <a:xfrm>
                <a:off x="4863065" y="2170620"/>
                <a:ext cx="2630785" cy="576183"/>
              </a:xfrm>
              <a:prstGeom prst="rect">
                <a:avLst/>
              </a:prstGeom>
              <a:blipFill rotWithShape="0">
                <a:blip r:embed="rId5"/>
                <a:stretch>
                  <a:fillRect/>
                </a:stretch>
              </a:blipFill>
            </p:spPr>
            <p:txBody>
              <a:bodyPr/>
              <a:lstStyle/>
              <a:p>
                <a:r>
                  <a:rPr lang="en-US">
                    <a:noFill/>
                  </a:rPr>
                  <a:t> </a:t>
                </a:r>
              </a:p>
            </p:txBody>
          </p:sp>
        </mc:Fallback>
      </mc:AlternateContent>
      <p:sp>
        <p:nvSpPr>
          <p:cNvPr id="24" name="Right Triangle 23"/>
          <p:cNvSpPr/>
          <p:nvPr/>
        </p:nvSpPr>
        <p:spPr>
          <a:xfrm rot="3734826" flipV="1">
            <a:off x="1908439" y="3500448"/>
            <a:ext cx="1657384" cy="2975076"/>
          </a:xfrm>
          <a:custGeom>
            <a:avLst/>
            <a:gdLst>
              <a:gd name="connsiteX0" fmla="*/ 0 w 1632800"/>
              <a:gd name="connsiteY0" fmla="*/ 2558802 h 2558802"/>
              <a:gd name="connsiteX1" fmla="*/ 0 w 1632800"/>
              <a:gd name="connsiteY1" fmla="*/ 0 h 2558802"/>
              <a:gd name="connsiteX2" fmla="*/ 1632800 w 1632800"/>
              <a:gd name="connsiteY2" fmla="*/ 2558802 h 2558802"/>
              <a:gd name="connsiteX3" fmla="*/ 0 w 1632800"/>
              <a:gd name="connsiteY3" fmla="*/ 2558802 h 2558802"/>
              <a:gd name="connsiteX0" fmla="*/ 0 w 1747397"/>
              <a:gd name="connsiteY0" fmla="*/ 2866503 h 2866503"/>
              <a:gd name="connsiteX1" fmla="*/ 114597 w 1747397"/>
              <a:gd name="connsiteY1" fmla="*/ 0 h 2866503"/>
              <a:gd name="connsiteX2" fmla="*/ 1747397 w 1747397"/>
              <a:gd name="connsiteY2" fmla="*/ 2558802 h 2866503"/>
              <a:gd name="connsiteX3" fmla="*/ 0 w 1747397"/>
              <a:gd name="connsiteY3" fmla="*/ 2866503 h 2866503"/>
              <a:gd name="connsiteX0" fmla="*/ 0 w 1680179"/>
              <a:gd name="connsiteY0" fmla="*/ 2866503 h 2928890"/>
              <a:gd name="connsiteX1" fmla="*/ 114597 w 1680179"/>
              <a:gd name="connsiteY1" fmla="*/ 0 h 2928890"/>
              <a:gd name="connsiteX2" fmla="*/ 1680179 w 1680179"/>
              <a:gd name="connsiteY2" fmla="*/ 2928890 h 2928890"/>
              <a:gd name="connsiteX3" fmla="*/ 0 w 1680179"/>
              <a:gd name="connsiteY3" fmla="*/ 2866503 h 2928890"/>
              <a:gd name="connsiteX0" fmla="*/ 0 w 1680179"/>
              <a:gd name="connsiteY0" fmla="*/ 2900695 h 2963082"/>
              <a:gd name="connsiteX1" fmla="*/ 96605 w 1680179"/>
              <a:gd name="connsiteY1" fmla="*/ 0 h 2963082"/>
              <a:gd name="connsiteX2" fmla="*/ 1680179 w 1680179"/>
              <a:gd name="connsiteY2" fmla="*/ 2963082 h 2963082"/>
              <a:gd name="connsiteX3" fmla="*/ 0 w 1680179"/>
              <a:gd name="connsiteY3" fmla="*/ 2900695 h 2963082"/>
              <a:gd name="connsiteX0" fmla="*/ 0 w 1657384"/>
              <a:gd name="connsiteY0" fmla="*/ 2900695 h 2975076"/>
              <a:gd name="connsiteX1" fmla="*/ 96605 w 1657384"/>
              <a:gd name="connsiteY1" fmla="*/ 0 h 2975076"/>
              <a:gd name="connsiteX2" fmla="*/ 1657384 w 1657384"/>
              <a:gd name="connsiteY2" fmla="*/ 2975076 h 2975076"/>
              <a:gd name="connsiteX3" fmla="*/ 0 w 1657384"/>
              <a:gd name="connsiteY3" fmla="*/ 2900695 h 2975076"/>
            </a:gdLst>
            <a:ahLst/>
            <a:cxnLst>
              <a:cxn ang="0">
                <a:pos x="connsiteX0" y="connsiteY0"/>
              </a:cxn>
              <a:cxn ang="0">
                <a:pos x="connsiteX1" y="connsiteY1"/>
              </a:cxn>
              <a:cxn ang="0">
                <a:pos x="connsiteX2" y="connsiteY2"/>
              </a:cxn>
              <a:cxn ang="0">
                <a:pos x="connsiteX3" y="connsiteY3"/>
              </a:cxn>
            </a:cxnLst>
            <a:rect l="l" t="t" r="r" b="b"/>
            <a:pathLst>
              <a:path w="1657384" h="2975076">
                <a:moveTo>
                  <a:pt x="0" y="2900695"/>
                </a:moveTo>
                <a:lnTo>
                  <a:pt x="96605" y="0"/>
                </a:lnTo>
                <a:lnTo>
                  <a:pt x="1657384" y="2975076"/>
                </a:lnTo>
                <a:lnTo>
                  <a:pt x="0" y="2900695"/>
                </a:lnTo>
                <a:close/>
              </a:path>
            </a:pathLst>
          </a:custGeom>
          <a:solidFill>
            <a:srgbClr val="00FF00">
              <a:alpha val="47059"/>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5" name="TextBox 24"/>
              <p:cNvSpPr txBox="1"/>
              <p:nvPr/>
            </p:nvSpPr>
            <p:spPr>
              <a:xfrm>
                <a:off x="4572000" y="3053916"/>
                <a:ext cx="2406428" cy="307777"/>
              </a:xfrm>
              <a:prstGeom prst="rect">
                <a:avLst/>
              </a:prstGeom>
              <a:noFill/>
            </p:spPr>
            <p:txBody>
              <a:bodyPr wrap="none" lIns="0" tIns="0" rIns="0" bIns="0" rtlCol="0">
                <a:spAutoFit/>
              </a:bodyPr>
              <a:lstStyle/>
              <a:p>
                <a14:m>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𝑃</m:t>
                        </m:r>
                      </m:e>
                      <m:sub>
                        <m:r>
                          <a:rPr lang="en-US" sz="2000" b="0" i="1" smtClean="0">
                            <a:latin typeface="Cambria Math" panose="02040503050406030204" pitchFamily="18" charset="0"/>
                            <a:ea typeface="Cambria Math" panose="02040503050406030204" pitchFamily="18" charset="0"/>
                          </a:rPr>
                          <m:t>𝑅</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𝑄</m:t>
                        </m:r>
                      </m:e>
                      <m:sub>
                        <m:r>
                          <a:rPr lang="en-US" sz="2000" b="0" i="1" smtClean="0">
                            <a:latin typeface="Cambria Math" panose="02040503050406030204" pitchFamily="18" charset="0"/>
                            <a:ea typeface="Cambria Math" panose="02040503050406030204" pitchFamily="18" charset="0"/>
                          </a:rPr>
                          <m:t>𝑅</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𝑃</m:t>
                        </m:r>
                      </m:e>
                      <m:sub>
                        <m:r>
                          <a:rPr lang="en-US" sz="2000" b="0" i="1" smtClean="0">
                            <a:latin typeface="Cambria Math" panose="02040503050406030204" pitchFamily="18" charset="0"/>
                            <a:ea typeface="Cambria Math" panose="02040503050406030204" pitchFamily="18" charset="0"/>
                          </a:rPr>
                          <m:t>𝐺</m:t>
                        </m:r>
                      </m:sub>
                    </m:sSub>
                  </m:oMath>
                </a14:m>
                <a:r>
                  <a:rPr lang="en-US" sz="2000" dirty="0" smtClean="0"/>
                  <a:t> has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0</m:t>
                        </m:r>
                      </m:sub>
                    </m:sSub>
                  </m:oMath>
                </a14:m>
                <a:endParaRPr lang="en-US" sz="2000" dirty="0"/>
              </a:p>
            </p:txBody>
          </p:sp>
        </mc:Choice>
        <mc:Fallback>
          <p:sp>
            <p:nvSpPr>
              <p:cNvPr id="25" name="TextBox 24"/>
              <p:cNvSpPr txBox="1">
                <a:spLocks noRot="1" noChangeAspect="1" noMove="1" noResize="1" noEditPoints="1" noAdjustHandles="1" noChangeArrowheads="1" noChangeShapeType="1" noTextEdit="1"/>
              </p:cNvSpPr>
              <p:nvPr/>
            </p:nvSpPr>
            <p:spPr>
              <a:xfrm>
                <a:off x="4572000" y="3053916"/>
                <a:ext cx="2406428" cy="307777"/>
              </a:xfrm>
              <a:prstGeom prst="rect">
                <a:avLst/>
              </a:prstGeom>
              <a:blipFill rotWithShape="0">
                <a:blip r:embed="rId6"/>
                <a:stretch>
                  <a:fillRect l="-3544" t="-24000" r="-1013" b="-52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p:cNvSpPr txBox="1"/>
              <p:nvPr/>
            </p:nvSpPr>
            <p:spPr>
              <a:xfrm>
                <a:off x="4572000" y="3555480"/>
                <a:ext cx="2392193" cy="307777"/>
              </a:xfrm>
              <a:prstGeom prst="rect">
                <a:avLst/>
              </a:prstGeom>
              <a:noFill/>
            </p:spPr>
            <p:txBody>
              <a:bodyPr wrap="none" lIns="0" tIns="0" rIns="0" bIns="0" rtlCol="0">
                <a:spAutoFit/>
              </a:bodyPr>
              <a:lstStyle/>
              <a:p>
                <a14:m>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𝑃</m:t>
                        </m:r>
                      </m:e>
                      <m:sub>
                        <m:r>
                          <a:rPr lang="en-US" sz="2000" b="0" i="1" smtClean="0">
                            <a:latin typeface="Cambria Math" panose="02040503050406030204" pitchFamily="18" charset="0"/>
                            <a:ea typeface="Cambria Math" panose="02040503050406030204" pitchFamily="18" charset="0"/>
                          </a:rPr>
                          <m:t>𝑅</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𝑄</m:t>
                        </m:r>
                      </m:e>
                      <m:sub>
                        <m:r>
                          <a:rPr lang="en-US" sz="2000" b="0" i="1" smtClean="0">
                            <a:latin typeface="Cambria Math" panose="02040503050406030204" pitchFamily="18" charset="0"/>
                            <a:ea typeface="Cambria Math" panose="02040503050406030204" pitchFamily="18" charset="0"/>
                          </a:rPr>
                          <m:t>𝑅</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𝑃</m:t>
                        </m:r>
                      </m:e>
                      <m:sub>
                        <m:r>
                          <a:rPr lang="en-US" sz="2000" b="0" i="1" smtClean="0">
                            <a:latin typeface="Cambria Math" panose="02040503050406030204" pitchFamily="18" charset="0"/>
                            <a:ea typeface="Cambria Math" panose="02040503050406030204" pitchFamily="18" charset="0"/>
                          </a:rPr>
                          <m:t>𝐵</m:t>
                        </m:r>
                      </m:sub>
                    </m:sSub>
                  </m:oMath>
                </a14:m>
                <a:r>
                  <a:rPr lang="en-US" sz="2000" dirty="0" smtClean="0"/>
                  <a:t> has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0</m:t>
                        </m:r>
                      </m:sub>
                    </m:sSub>
                  </m:oMath>
                </a14:m>
                <a:endParaRPr lang="en-US" sz="2000" dirty="0"/>
              </a:p>
            </p:txBody>
          </p:sp>
        </mc:Choice>
        <mc:Fallback>
          <p:sp>
            <p:nvSpPr>
              <p:cNvPr id="26" name="TextBox 25"/>
              <p:cNvSpPr txBox="1">
                <a:spLocks noRot="1" noChangeAspect="1" noMove="1" noResize="1" noEditPoints="1" noAdjustHandles="1" noChangeArrowheads="1" noChangeShapeType="1" noTextEdit="1"/>
              </p:cNvSpPr>
              <p:nvPr/>
            </p:nvSpPr>
            <p:spPr>
              <a:xfrm>
                <a:off x="4572000" y="3555480"/>
                <a:ext cx="2392193" cy="307777"/>
              </a:xfrm>
              <a:prstGeom prst="rect">
                <a:avLst/>
              </a:prstGeom>
              <a:blipFill rotWithShape="0">
                <a:blip r:embed="rId7"/>
                <a:stretch>
                  <a:fillRect l="-3571" t="-23529" r="-2041" b="-509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Rectangle 26"/>
              <p:cNvSpPr/>
              <p:nvPr/>
            </p:nvSpPr>
            <p:spPr>
              <a:xfrm>
                <a:off x="4502133" y="4082604"/>
                <a:ext cx="4384290" cy="707886"/>
              </a:xfrm>
              <a:prstGeom prst="rect">
                <a:avLst/>
              </a:prstGeom>
            </p:spPr>
            <p:txBody>
              <a:bodyPr wrap="square">
                <a:spAutoFit/>
              </a:bodyPr>
              <a:lstStyle/>
              <a:p>
                <a:r>
                  <a:rPr lang="en-GB" sz="2000" dirty="0" smtClean="0">
                    <a:solidFill>
                      <a:srgbClr val="000000"/>
                    </a:solidFill>
                    <a:latin typeface="+mj-lt"/>
                  </a:rPr>
                  <a:t>Line </a:t>
                </a:r>
                <a14:m>
                  <m:oMath xmlns:m="http://schemas.openxmlformats.org/officeDocument/2006/math">
                    <m:sSub>
                      <m:sSubPr>
                        <m:ctrlPr>
                          <a:rPr lang="en-US" sz="2000" b="0" i="1" dirty="0" smtClean="0">
                            <a:solidFill>
                              <a:srgbClr val="000000"/>
                            </a:solidFill>
                            <a:latin typeface="Cambria Math" panose="02040503050406030204" pitchFamily="18" charset="0"/>
                          </a:rPr>
                        </m:ctrlPr>
                      </m:sSubPr>
                      <m:e>
                        <m:r>
                          <a:rPr lang="en-GB" sz="2000" i="1" dirty="0" smtClean="0">
                            <a:solidFill>
                              <a:srgbClr val="000000"/>
                            </a:solidFill>
                            <a:latin typeface="Cambria Math" panose="02040503050406030204" pitchFamily="18" charset="0"/>
                          </a:rPr>
                          <m:t>𝑃</m:t>
                        </m:r>
                      </m:e>
                      <m:sub>
                        <m:r>
                          <a:rPr lang="en-GB" sz="2000" i="1" dirty="0" smtClean="0">
                            <a:solidFill>
                              <a:srgbClr val="000000"/>
                            </a:solidFill>
                            <a:latin typeface="Cambria Math" panose="02040503050406030204" pitchFamily="18" charset="0"/>
                          </a:rPr>
                          <m:t>𝑅</m:t>
                        </m:r>
                      </m:sub>
                    </m:sSub>
                    <m:sSub>
                      <m:sSubPr>
                        <m:ctrlPr>
                          <a:rPr lang="en-US" sz="2000" b="0" i="1" dirty="0" smtClean="0">
                            <a:solidFill>
                              <a:srgbClr val="000000"/>
                            </a:solidFill>
                            <a:latin typeface="Cambria Math" panose="02040503050406030204" pitchFamily="18" charset="0"/>
                          </a:rPr>
                        </m:ctrlPr>
                      </m:sSubPr>
                      <m:e>
                        <m:r>
                          <a:rPr lang="en-GB" sz="2000" i="1" dirty="0" smtClean="0">
                            <a:solidFill>
                              <a:srgbClr val="000000"/>
                            </a:solidFill>
                            <a:latin typeface="Cambria Math" panose="02040503050406030204" pitchFamily="18" charset="0"/>
                          </a:rPr>
                          <m:t>𝑄</m:t>
                        </m:r>
                      </m:e>
                      <m:sub>
                        <m:r>
                          <a:rPr lang="en-GB" sz="2000" i="1" dirty="0" smtClean="0">
                            <a:solidFill>
                              <a:srgbClr val="000000"/>
                            </a:solidFill>
                            <a:latin typeface="Cambria Math" panose="02040503050406030204" pitchFamily="18" charset="0"/>
                          </a:rPr>
                          <m:t>𝑅</m:t>
                        </m:r>
                      </m:sub>
                    </m:sSub>
                  </m:oMath>
                </a14:m>
                <a:r>
                  <a:rPr lang="en-GB" sz="2000" i="1" dirty="0">
                    <a:solidFill>
                      <a:srgbClr val="000000"/>
                    </a:solidFill>
                    <a:latin typeface="+mj-lt"/>
                  </a:rPr>
                  <a:t> </a:t>
                </a:r>
                <a:r>
                  <a:rPr lang="en-GB" sz="2000" b="1" i="1" dirty="0">
                    <a:solidFill>
                      <a:srgbClr val="0000FF"/>
                    </a:solidFill>
                    <a:latin typeface="+mj-lt"/>
                  </a:rPr>
                  <a:t>separates</a:t>
                </a:r>
                <a:r>
                  <a:rPr lang="en-GB" sz="2000" i="1" dirty="0">
                    <a:solidFill>
                      <a:srgbClr val="000000"/>
                    </a:solidFill>
                    <a:latin typeface="+mj-lt"/>
                  </a:rPr>
                  <a:t> the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𝑔</m:t>
                        </m:r>
                      </m:e>
                      <m:sub>
                        <m:r>
                          <a:rPr lang="en-US" sz="2000" i="1">
                            <a:latin typeface="Cambria Math" panose="02040503050406030204" pitchFamily="18" charset="0"/>
                          </a:rPr>
                          <m:t>0</m:t>
                        </m:r>
                      </m:sub>
                    </m:sSub>
                    <m:r>
                      <a:rPr lang="en-US" sz="2000" b="0" i="1" smtClean="0">
                        <a:latin typeface="Cambria Math" panose="02040503050406030204" pitchFamily="18" charset="0"/>
                      </a:rPr>
                      <m:t>&gt;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0</m:t>
                        </m:r>
                      </m:sub>
                    </m:sSub>
                  </m:oMath>
                </a14:m>
                <a:r>
                  <a:rPr lang="en-GB" sz="2000" i="1" dirty="0" smtClean="0">
                    <a:solidFill>
                      <a:srgbClr val="000000"/>
                    </a:solidFill>
                    <a:latin typeface="+mj-lt"/>
                  </a:rPr>
                  <a:t>, </a:t>
                </a:r>
                <a:r>
                  <a:rPr lang="en-GB" sz="2000" i="1" dirty="0">
                    <a:solidFill>
                      <a:srgbClr val="000000"/>
                    </a:solidFill>
                    <a:latin typeface="+mj-lt"/>
                  </a:rPr>
                  <a:t>region from the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𝑔</m:t>
                        </m:r>
                      </m:e>
                      <m:sub>
                        <m:r>
                          <a:rPr lang="en-US" sz="2000" i="1">
                            <a:latin typeface="Cambria Math" panose="02040503050406030204" pitchFamily="18" charset="0"/>
                          </a:rPr>
                          <m:t>0</m:t>
                        </m:r>
                      </m:sub>
                    </m:sSub>
                    <m:r>
                      <a:rPr lang="en-US" sz="2000" b="0" i="1" smtClean="0">
                        <a:latin typeface="Cambria Math" panose="02040503050406030204" pitchFamily="18" charset="0"/>
                      </a:rPr>
                      <m:t>&lt;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0</m:t>
                        </m:r>
                      </m:sub>
                    </m:sSub>
                  </m:oMath>
                </a14:m>
                <a:r>
                  <a:rPr lang="en-GB" sz="2000" i="1" dirty="0" smtClean="0">
                    <a:solidFill>
                      <a:srgbClr val="000000"/>
                    </a:solidFill>
                    <a:latin typeface="+mj-lt"/>
                  </a:rPr>
                  <a:t> region</a:t>
                </a:r>
                <a:r>
                  <a:rPr lang="en-GB" sz="2000" i="1" dirty="0">
                    <a:solidFill>
                      <a:srgbClr val="000000"/>
                    </a:solidFill>
                    <a:latin typeface="+mj-lt"/>
                  </a:rPr>
                  <a:t>. </a:t>
                </a:r>
                <a:endParaRPr lang="en-US" sz="2000" dirty="0">
                  <a:latin typeface="+mj-lt"/>
                </a:endParaRPr>
              </a:p>
            </p:txBody>
          </p:sp>
        </mc:Choice>
        <mc:Fallback>
          <p:sp>
            <p:nvSpPr>
              <p:cNvPr id="27" name="Rectangle 26"/>
              <p:cNvSpPr>
                <a:spLocks noRot="1" noChangeAspect="1" noMove="1" noResize="1" noEditPoints="1" noAdjustHandles="1" noChangeArrowheads="1" noChangeShapeType="1" noTextEdit="1"/>
              </p:cNvSpPr>
              <p:nvPr/>
            </p:nvSpPr>
            <p:spPr>
              <a:xfrm>
                <a:off x="4502133" y="4082604"/>
                <a:ext cx="4384290" cy="707886"/>
              </a:xfrm>
              <a:prstGeom prst="rect">
                <a:avLst/>
              </a:prstGeom>
              <a:blipFill rotWithShape="0">
                <a:blip r:embed="rId8"/>
                <a:stretch>
                  <a:fillRect l="-1530" t="-4310" b="-15517"/>
                </a:stretch>
              </a:blipFill>
            </p:spPr>
            <p:txBody>
              <a:bodyPr/>
              <a:lstStyle/>
              <a:p>
                <a:r>
                  <a:rPr lang="en-US">
                    <a:noFill/>
                  </a:rPr>
                  <a:t> </a:t>
                </a:r>
              </a:p>
            </p:txBody>
          </p:sp>
        </mc:Fallback>
      </mc:AlternateContent>
      <p:sp>
        <p:nvSpPr>
          <p:cNvPr id="28" name="Isosceles Triangle 27"/>
          <p:cNvSpPr/>
          <p:nvPr/>
        </p:nvSpPr>
        <p:spPr>
          <a:xfrm>
            <a:off x="1076702" y="4069724"/>
            <a:ext cx="3351170" cy="969778"/>
          </a:xfrm>
          <a:custGeom>
            <a:avLst/>
            <a:gdLst>
              <a:gd name="connsiteX0" fmla="*/ 0 w 3003439"/>
              <a:gd name="connsiteY0" fmla="*/ 918262 h 918262"/>
              <a:gd name="connsiteX1" fmla="*/ 1501720 w 3003439"/>
              <a:gd name="connsiteY1" fmla="*/ 0 h 918262"/>
              <a:gd name="connsiteX2" fmla="*/ 3003439 w 3003439"/>
              <a:gd name="connsiteY2" fmla="*/ 918262 h 918262"/>
              <a:gd name="connsiteX3" fmla="*/ 0 w 3003439"/>
              <a:gd name="connsiteY3" fmla="*/ 918262 h 918262"/>
              <a:gd name="connsiteX0" fmla="*/ 0 w 3196623"/>
              <a:gd name="connsiteY0" fmla="*/ 969778 h 969778"/>
              <a:gd name="connsiteX1" fmla="*/ 1694904 w 3196623"/>
              <a:gd name="connsiteY1" fmla="*/ 0 h 969778"/>
              <a:gd name="connsiteX2" fmla="*/ 3196623 w 3196623"/>
              <a:gd name="connsiteY2" fmla="*/ 918262 h 969778"/>
              <a:gd name="connsiteX3" fmla="*/ 0 w 3196623"/>
              <a:gd name="connsiteY3" fmla="*/ 969778 h 969778"/>
              <a:gd name="connsiteX0" fmla="*/ 0 w 3351170"/>
              <a:gd name="connsiteY0" fmla="*/ 969778 h 969778"/>
              <a:gd name="connsiteX1" fmla="*/ 1694904 w 3351170"/>
              <a:gd name="connsiteY1" fmla="*/ 0 h 969778"/>
              <a:gd name="connsiteX2" fmla="*/ 3351170 w 3351170"/>
              <a:gd name="connsiteY2" fmla="*/ 969778 h 969778"/>
              <a:gd name="connsiteX3" fmla="*/ 0 w 3351170"/>
              <a:gd name="connsiteY3" fmla="*/ 969778 h 969778"/>
            </a:gdLst>
            <a:ahLst/>
            <a:cxnLst>
              <a:cxn ang="0">
                <a:pos x="connsiteX0" y="connsiteY0"/>
              </a:cxn>
              <a:cxn ang="0">
                <a:pos x="connsiteX1" y="connsiteY1"/>
              </a:cxn>
              <a:cxn ang="0">
                <a:pos x="connsiteX2" y="connsiteY2"/>
              </a:cxn>
              <a:cxn ang="0">
                <a:pos x="connsiteX3" y="connsiteY3"/>
              </a:cxn>
            </a:cxnLst>
            <a:rect l="l" t="t" r="r" b="b"/>
            <a:pathLst>
              <a:path w="3351170" h="969778">
                <a:moveTo>
                  <a:pt x="0" y="969778"/>
                </a:moveTo>
                <a:lnTo>
                  <a:pt x="1694904" y="0"/>
                </a:lnTo>
                <a:lnTo>
                  <a:pt x="3351170" y="969778"/>
                </a:lnTo>
                <a:lnTo>
                  <a:pt x="0" y="969778"/>
                </a:lnTo>
                <a:close/>
              </a:path>
            </a:pathLst>
          </a:custGeom>
          <a:gradFill flip="none" rotWithShape="1">
            <a:gsLst>
              <a:gs pos="0">
                <a:srgbClr val="FF0000"/>
              </a:gs>
              <a:gs pos="46000">
                <a:srgbClr val="FF0000">
                  <a:alpha val="52000"/>
                </a:srgbClr>
              </a:gs>
              <a:gs pos="100000">
                <a:srgbClr val="00FF00">
                  <a:alpha val="20000"/>
                </a:srgb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RG</a:t>
            </a:r>
            <a:endParaRPr lang="en-US" sz="2400" b="1" dirty="0"/>
          </a:p>
        </p:txBody>
      </p:sp>
      <p:sp>
        <p:nvSpPr>
          <p:cNvPr id="29" name="Isosceles Triangle 27"/>
          <p:cNvSpPr/>
          <p:nvPr/>
        </p:nvSpPr>
        <p:spPr>
          <a:xfrm rot="14398098">
            <a:off x="1517576" y="3388862"/>
            <a:ext cx="3351170" cy="969778"/>
          </a:xfrm>
          <a:custGeom>
            <a:avLst/>
            <a:gdLst>
              <a:gd name="connsiteX0" fmla="*/ 0 w 3003439"/>
              <a:gd name="connsiteY0" fmla="*/ 918262 h 918262"/>
              <a:gd name="connsiteX1" fmla="*/ 1501720 w 3003439"/>
              <a:gd name="connsiteY1" fmla="*/ 0 h 918262"/>
              <a:gd name="connsiteX2" fmla="*/ 3003439 w 3003439"/>
              <a:gd name="connsiteY2" fmla="*/ 918262 h 918262"/>
              <a:gd name="connsiteX3" fmla="*/ 0 w 3003439"/>
              <a:gd name="connsiteY3" fmla="*/ 918262 h 918262"/>
              <a:gd name="connsiteX0" fmla="*/ 0 w 3196623"/>
              <a:gd name="connsiteY0" fmla="*/ 969778 h 969778"/>
              <a:gd name="connsiteX1" fmla="*/ 1694904 w 3196623"/>
              <a:gd name="connsiteY1" fmla="*/ 0 h 969778"/>
              <a:gd name="connsiteX2" fmla="*/ 3196623 w 3196623"/>
              <a:gd name="connsiteY2" fmla="*/ 918262 h 969778"/>
              <a:gd name="connsiteX3" fmla="*/ 0 w 3196623"/>
              <a:gd name="connsiteY3" fmla="*/ 969778 h 969778"/>
              <a:gd name="connsiteX0" fmla="*/ 0 w 3351170"/>
              <a:gd name="connsiteY0" fmla="*/ 969778 h 969778"/>
              <a:gd name="connsiteX1" fmla="*/ 1694904 w 3351170"/>
              <a:gd name="connsiteY1" fmla="*/ 0 h 969778"/>
              <a:gd name="connsiteX2" fmla="*/ 3351170 w 3351170"/>
              <a:gd name="connsiteY2" fmla="*/ 969778 h 969778"/>
              <a:gd name="connsiteX3" fmla="*/ 0 w 3351170"/>
              <a:gd name="connsiteY3" fmla="*/ 969778 h 969778"/>
            </a:gdLst>
            <a:ahLst/>
            <a:cxnLst>
              <a:cxn ang="0">
                <a:pos x="connsiteX0" y="connsiteY0"/>
              </a:cxn>
              <a:cxn ang="0">
                <a:pos x="connsiteX1" y="connsiteY1"/>
              </a:cxn>
              <a:cxn ang="0">
                <a:pos x="connsiteX2" y="connsiteY2"/>
              </a:cxn>
              <a:cxn ang="0">
                <a:pos x="connsiteX3" y="connsiteY3"/>
              </a:cxn>
            </a:cxnLst>
            <a:rect l="l" t="t" r="r" b="b"/>
            <a:pathLst>
              <a:path w="3351170" h="969778">
                <a:moveTo>
                  <a:pt x="0" y="969778"/>
                </a:moveTo>
                <a:lnTo>
                  <a:pt x="1694904" y="0"/>
                </a:lnTo>
                <a:lnTo>
                  <a:pt x="3351170" y="969778"/>
                </a:lnTo>
                <a:lnTo>
                  <a:pt x="0" y="969778"/>
                </a:lnTo>
                <a:close/>
              </a:path>
            </a:pathLst>
          </a:custGeom>
          <a:gradFill flip="none" rotWithShape="1">
            <a:gsLst>
              <a:gs pos="0">
                <a:srgbClr val="00FF00">
                  <a:alpha val="62000"/>
                </a:srgbClr>
              </a:gs>
              <a:gs pos="42000">
                <a:srgbClr val="00FF00">
                  <a:alpha val="44000"/>
                </a:srgbClr>
              </a:gs>
              <a:gs pos="100000">
                <a:srgbClr val="0000FF"/>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GB</a:t>
            </a:r>
            <a:endParaRPr lang="en-US" sz="2400" b="1" dirty="0"/>
          </a:p>
        </p:txBody>
      </p:sp>
      <p:sp>
        <p:nvSpPr>
          <p:cNvPr id="30" name="Isosceles Triangle 27"/>
          <p:cNvSpPr/>
          <p:nvPr/>
        </p:nvSpPr>
        <p:spPr>
          <a:xfrm rot="7267400">
            <a:off x="676917" y="3384506"/>
            <a:ext cx="3289736" cy="971703"/>
          </a:xfrm>
          <a:custGeom>
            <a:avLst/>
            <a:gdLst>
              <a:gd name="connsiteX0" fmla="*/ 0 w 3003439"/>
              <a:gd name="connsiteY0" fmla="*/ 918262 h 918262"/>
              <a:gd name="connsiteX1" fmla="*/ 1501720 w 3003439"/>
              <a:gd name="connsiteY1" fmla="*/ 0 h 918262"/>
              <a:gd name="connsiteX2" fmla="*/ 3003439 w 3003439"/>
              <a:gd name="connsiteY2" fmla="*/ 918262 h 918262"/>
              <a:gd name="connsiteX3" fmla="*/ 0 w 3003439"/>
              <a:gd name="connsiteY3" fmla="*/ 918262 h 918262"/>
              <a:gd name="connsiteX0" fmla="*/ 0 w 3196623"/>
              <a:gd name="connsiteY0" fmla="*/ 969778 h 969778"/>
              <a:gd name="connsiteX1" fmla="*/ 1694904 w 3196623"/>
              <a:gd name="connsiteY1" fmla="*/ 0 h 969778"/>
              <a:gd name="connsiteX2" fmla="*/ 3196623 w 3196623"/>
              <a:gd name="connsiteY2" fmla="*/ 918262 h 969778"/>
              <a:gd name="connsiteX3" fmla="*/ 0 w 3196623"/>
              <a:gd name="connsiteY3" fmla="*/ 969778 h 969778"/>
              <a:gd name="connsiteX0" fmla="*/ 0 w 3351170"/>
              <a:gd name="connsiteY0" fmla="*/ 969778 h 969778"/>
              <a:gd name="connsiteX1" fmla="*/ 1694904 w 3351170"/>
              <a:gd name="connsiteY1" fmla="*/ 0 h 969778"/>
              <a:gd name="connsiteX2" fmla="*/ 3351170 w 3351170"/>
              <a:gd name="connsiteY2" fmla="*/ 969778 h 969778"/>
              <a:gd name="connsiteX3" fmla="*/ 0 w 3351170"/>
              <a:gd name="connsiteY3" fmla="*/ 969778 h 969778"/>
              <a:gd name="connsiteX0" fmla="*/ 0 w 3351170"/>
              <a:gd name="connsiteY0" fmla="*/ 960358 h 960358"/>
              <a:gd name="connsiteX1" fmla="*/ 1576747 w 3351170"/>
              <a:gd name="connsiteY1" fmla="*/ 0 h 960358"/>
              <a:gd name="connsiteX2" fmla="*/ 3351170 w 3351170"/>
              <a:gd name="connsiteY2" fmla="*/ 960358 h 960358"/>
              <a:gd name="connsiteX3" fmla="*/ 0 w 3351170"/>
              <a:gd name="connsiteY3" fmla="*/ 960358 h 960358"/>
              <a:gd name="connsiteX0" fmla="*/ 0 w 3344320"/>
              <a:gd name="connsiteY0" fmla="*/ 971703 h 971703"/>
              <a:gd name="connsiteX1" fmla="*/ 1569897 w 3344320"/>
              <a:gd name="connsiteY1" fmla="*/ 0 h 971703"/>
              <a:gd name="connsiteX2" fmla="*/ 3344320 w 3344320"/>
              <a:gd name="connsiteY2" fmla="*/ 960358 h 971703"/>
              <a:gd name="connsiteX3" fmla="*/ 0 w 3344320"/>
              <a:gd name="connsiteY3" fmla="*/ 971703 h 971703"/>
              <a:gd name="connsiteX0" fmla="*/ 0 w 3289736"/>
              <a:gd name="connsiteY0" fmla="*/ 971703 h 971703"/>
              <a:gd name="connsiteX1" fmla="*/ 1569897 w 3289736"/>
              <a:gd name="connsiteY1" fmla="*/ 0 h 971703"/>
              <a:gd name="connsiteX2" fmla="*/ 3289736 w 3289736"/>
              <a:gd name="connsiteY2" fmla="*/ 946875 h 971703"/>
              <a:gd name="connsiteX3" fmla="*/ 0 w 3289736"/>
              <a:gd name="connsiteY3" fmla="*/ 971703 h 971703"/>
            </a:gdLst>
            <a:ahLst/>
            <a:cxnLst>
              <a:cxn ang="0">
                <a:pos x="connsiteX0" y="connsiteY0"/>
              </a:cxn>
              <a:cxn ang="0">
                <a:pos x="connsiteX1" y="connsiteY1"/>
              </a:cxn>
              <a:cxn ang="0">
                <a:pos x="connsiteX2" y="connsiteY2"/>
              </a:cxn>
              <a:cxn ang="0">
                <a:pos x="connsiteX3" y="connsiteY3"/>
              </a:cxn>
            </a:cxnLst>
            <a:rect l="l" t="t" r="r" b="b"/>
            <a:pathLst>
              <a:path w="3289736" h="971703">
                <a:moveTo>
                  <a:pt x="0" y="971703"/>
                </a:moveTo>
                <a:lnTo>
                  <a:pt x="1569897" y="0"/>
                </a:lnTo>
                <a:lnTo>
                  <a:pt x="3289736" y="946875"/>
                </a:lnTo>
                <a:lnTo>
                  <a:pt x="0" y="971703"/>
                </a:lnTo>
                <a:close/>
              </a:path>
            </a:pathLst>
          </a:custGeom>
          <a:gradFill flip="none" rotWithShape="1">
            <a:gsLst>
              <a:gs pos="0">
                <a:srgbClr val="0000FF"/>
              </a:gs>
              <a:gs pos="42000">
                <a:srgbClr val="0000FF">
                  <a:alpha val="5500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BR</a:t>
            </a:r>
            <a:endParaRPr lang="en-US" sz="2400" b="1" dirty="0"/>
          </a:p>
        </p:txBody>
      </p:sp>
      <p:grpSp>
        <p:nvGrpSpPr>
          <p:cNvPr id="35" name="Group 34"/>
          <p:cNvGrpSpPr/>
          <p:nvPr/>
        </p:nvGrpSpPr>
        <p:grpSpPr>
          <a:xfrm>
            <a:off x="2374929" y="2180438"/>
            <a:ext cx="745094" cy="2842324"/>
            <a:chOff x="2374929" y="2180438"/>
            <a:chExt cx="745094" cy="2842324"/>
          </a:xfrm>
        </p:grpSpPr>
        <p:sp>
          <p:nvSpPr>
            <p:cNvPr id="33" name="Right Brace 32"/>
            <p:cNvSpPr/>
            <p:nvPr/>
          </p:nvSpPr>
          <p:spPr>
            <a:xfrm flipH="1">
              <a:off x="2374929" y="2180438"/>
              <a:ext cx="368244" cy="1911983"/>
            </a:xfrm>
            <a:prstGeom prst="rightBrace">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Right Brace 33"/>
            <p:cNvSpPr/>
            <p:nvPr/>
          </p:nvSpPr>
          <p:spPr>
            <a:xfrm>
              <a:off x="2751779" y="4082604"/>
              <a:ext cx="368244" cy="940158"/>
            </a:xfrm>
            <a:prstGeom prst="rightBrace">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36" name="TextBox 35"/>
              <p:cNvSpPr txBox="1"/>
              <p:nvPr/>
            </p:nvSpPr>
            <p:spPr>
              <a:xfrm>
                <a:off x="4908450" y="5244816"/>
                <a:ext cx="4068743" cy="64703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𝐵</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𝑊</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𝑖</m:t>
                                  </m:r>
                                </m:sub>
                              </m:sSub>
                            </m:e>
                          </m:d>
                        </m:num>
                        <m:den>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𝑊</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m:t>
                                  </m:r>
                                </m:sub>
                              </m:sSub>
                            </m:e>
                          </m:d>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𝑊</m:t>
                              </m:r>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𝑖</m:t>
                                  </m:r>
                                </m:sub>
                              </m:sSub>
                            </m:e>
                          </m:d>
                        </m:num>
                        <m:den>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𝑖</m:t>
                                  </m:r>
                                </m:sub>
                              </m:sSub>
                            </m:e>
                          </m:d>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2</m:t>
                          </m:r>
                        </m:num>
                        <m:den>
                          <m:r>
                            <a:rPr lang="en-US" sz="2000" i="1">
                              <a:latin typeface="Cambria Math" panose="02040503050406030204" pitchFamily="18" charset="0"/>
                            </a:rPr>
                            <m:t>3</m:t>
                          </m:r>
                        </m:den>
                      </m:f>
                    </m:oMath>
                  </m:oMathPara>
                </a14:m>
                <a:endParaRPr lang="en-US" sz="2000" dirty="0"/>
              </a:p>
            </p:txBody>
          </p:sp>
        </mc:Choice>
        <mc:Fallback>
          <p:sp>
            <p:nvSpPr>
              <p:cNvPr id="36" name="TextBox 35"/>
              <p:cNvSpPr txBox="1">
                <a:spLocks noRot="1" noChangeAspect="1" noMove="1" noResize="1" noEditPoints="1" noAdjustHandles="1" noChangeArrowheads="1" noChangeShapeType="1" noTextEdit="1"/>
              </p:cNvSpPr>
              <p:nvPr/>
            </p:nvSpPr>
            <p:spPr>
              <a:xfrm>
                <a:off x="4908450" y="5244816"/>
                <a:ext cx="4068743" cy="647037"/>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3631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24"/>
                                        </p:tgtEl>
                                      </p:cBhvr>
                                    </p:animEffect>
                                    <p:set>
                                      <p:cBhvr>
                                        <p:cTn id="48" dur="1" fill="hold">
                                          <p:stCondLst>
                                            <p:cond delay="499"/>
                                          </p:stCondLst>
                                        </p:cTn>
                                        <p:tgtEl>
                                          <p:spTgt spid="24"/>
                                        </p:tgtEl>
                                        <p:attrNameLst>
                                          <p:attrName>style.visibility</p:attrName>
                                        </p:attrNameLst>
                                      </p:cBhvr>
                                      <p:to>
                                        <p:strVal val="hidden"/>
                                      </p:to>
                                    </p:set>
                                  </p:childTnLst>
                                </p:cTn>
                              </p:par>
                              <p:par>
                                <p:cTn id="49" presetID="22" presetClass="entr" presetSubtype="1"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up)">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35"/>
                                        </p:tgtEl>
                                      </p:cBhvr>
                                    </p:animEffect>
                                    <p:set>
                                      <p:cBhvr>
                                        <p:cTn id="61" dur="1" fill="hold">
                                          <p:stCondLst>
                                            <p:cond delay="499"/>
                                          </p:stCondLst>
                                        </p:cTn>
                                        <p:tgtEl>
                                          <p:spTgt spid="35"/>
                                        </p:tgtEl>
                                        <p:attrNameLst>
                                          <p:attrName>style.visibility</p:attrName>
                                        </p:attrNameLst>
                                      </p:cBhvr>
                                      <p:to>
                                        <p:strVal val="hidden"/>
                                      </p:to>
                                    </p:set>
                                  </p:childTnLst>
                                </p:cTn>
                              </p:par>
                              <p:par>
                                <p:cTn id="62" presetID="10"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animBg="1"/>
      <p:bldP spid="24" grpId="1" animBg="1"/>
      <p:bldP spid="25" grpId="0"/>
      <p:bldP spid="26" grpId="0"/>
      <p:bldP spid="27" grpId="0"/>
      <p:bldP spid="28" grpId="0" animBg="1"/>
      <p:bldP spid="29" grpId="0" animBg="1"/>
      <p:bldP spid="30" grpId="0" animBg="1"/>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Calculation of Hue</a:t>
            </a:r>
            <a:endParaRPr lang="en-US" dirty="0"/>
          </a:p>
        </p:txBody>
      </p:sp>
      <p:pic>
        <p:nvPicPr>
          <p:cNvPr id="14" name="Picture 13"/>
          <p:cNvPicPr>
            <a:picLocks noChangeAspect="1"/>
          </p:cNvPicPr>
          <p:nvPr/>
        </p:nvPicPr>
        <p:blipFill rotWithShape="1">
          <a:blip r:embed="rId2"/>
          <a:srcRect l="4727" t="4185" r="3371"/>
          <a:stretch/>
        </p:blipFill>
        <p:spPr>
          <a:xfrm>
            <a:off x="0" y="1378041"/>
            <a:ext cx="5563674" cy="5362390"/>
          </a:xfrm>
          <a:prstGeom prst="rect">
            <a:avLst/>
          </a:prstGeom>
        </p:spPr>
      </p:pic>
      <p:cxnSp>
        <p:nvCxnSpPr>
          <p:cNvPr id="16" name="Straight Arrow Connector 15"/>
          <p:cNvCxnSpPr/>
          <p:nvPr/>
        </p:nvCxnSpPr>
        <p:spPr>
          <a:xfrm flipV="1">
            <a:off x="2279560" y="4059236"/>
            <a:ext cx="309093" cy="57716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818009" y="4636397"/>
            <a:ext cx="1461552" cy="14150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279560" y="4636396"/>
            <a:ext cx="154546" cy="321971"/>
          </a:xfrm>
          <a:prstGeom prst="straightConnector1">
            <a:avLst/>
          </a:prstGeom>
          <a:ln w="38100">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2434106" y="4059236"/>
            <a:ext cx="154547" cy="899131"/>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818009" y="4123034"/>
            <a:ext cx="1770645" cy="192837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p:cNvSpPr txBox="1"/>
              <p:nvPr/>
            </p:nvSpPr>
            <p:spPr>
              <a:xfrm>
                <a:off x="5795494" y="1536800"/>
                <a:ext cx="1696683"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𝐻</m:t>
                      </m:r>
                      <m:r>
                        <a:rPr lang="en-US" sz="2000" b="0" i="1" smtClean="0">
                          <a:latin typeface="Cambria Math" panose="02040503050406030204" pitchFamily="18" charset="0"/>
                        </a:rPr>
                        <m:t>≤180°</m:t>
                      </m:r>
                    </m:oMath>
                  </m:oMathPara>
                </a14:m>
                <a:endParaRPr lang="en-US" sz="2000" dirty="0"/>
              </a:p>
            </p:txBody>
          </p:sp>
        </mc:Choice>
        <mc:Fallback>
          <p:sp>
            <p:nvSpPr>
              <p:cNvPr id="28" name="TextBox 27"/>
              <p:cNvSpPr txBox="1">
                <a:spLocks noRot="1" noChangeAspect="1" noMove="1" noResize="1" noEditPoints="1" noAdjustHandles="1" noChangeArrowheads="1" noChangeShapeType="1" noTextEdit="1"/>
              </p:cNvSpPr>
              <p:nvPr/>
            </p:nvSpPr>
            <p:spPr>
              <a:xfrm>
                <a:off x="5795494" y="1536800"/>
                <a:ext cx="1696683" cy="307777"/>
              </a:xfrm>
              <a:prstGeom prst="rect">
                <a:avLst/>
              </a:prstGeom>
              <a:blipFill rotWithShape="0">
                <a:blip r:embed="rId3"/>
                <a:stretch>
                  <a:fillRect l="-2878" r="-2518" b="-156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p:cNvSpPr txBox="1"/>
              <p:nvPr/>
            </p:nvSpPr>
            <p:spPr>
              <a:xfrm>
                <a:off x="3875225" y="2017476"/>
                <a:ext cx="5003293"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𝑝</m:t>
                              </m:r>
                            </m:e>
                          </m:acc>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𝑤</m:t>
                              </m:r>
                            </m:e>
                          </m:acc>
                        </m:e>
                      </m:d>
                      <m:r>
                        <a:rPr lang="en-US" sz="2000" b="0" i="1" smtClean="0">
                          <a:latin typeface="Cambria Math" panose="02040503050406030204" pitchFamily="18" charset="0"/>
                        </a:rPr>
                        <m:t>.</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sSub>
                                <m:sSubPr>
                                  <m:ctrlPr>
                                    <a:rPr lang="en-US" sz="2000" b="0" i="1" smtClean="0">
                                      <a:latin typeface="Cambria Math" panose="02040503050406030204" pitchFamily="18" charset="0"/>
                                    </a:rPr>
                                  </m:ctrlPr>
                                </m:sSubPr>
                                <m:e>
                                  <m:r>
                                    <a:rPr lang="en-US" sz="2000" i="1">
                                      <a:latin typeface="Cambria Math" panose="02040503050406030204" pitchFamily="18" charset="0"/>
                                    </a:rPr>
                                    <m:t>𝑝</m:t>
                                  </m:r>
                                </m:e>
                                <m:sub>
                                  <m:r>
                                    <a:rPr lang="en-US" sz="2000" b="0" i="1" smtClean="0">
                                      <a:latin typeface="Cambria Math" panose="02040503050406030204" pitchFamily="18" charset="0"/>
                                    </a:rPr>
                                    <m:t>𝑅</m:t>
                                  </m:r>
                                </m:sub>
                              </m:sSub>
                            </m:e>
                          </m:acc>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𝑤</m:t>
                              </m:r>
                            </m:e>
                          </m:acc>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𝑤</m:t>
                              </m:r>
                            </m:e>
                          </m:acc>
                        </m:e>
                      </m:d>
                      <m:d>
                        <m:dPr>
                          <m:begChr m:val="‖"/>
                          <m:endChr m:val="‖"/>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sSub>
                                <m:sSubPr>
                                  <m:ctrlPr>
                                    <a:rPr lang="en-US" sz="2000" b="0" i="1" smtClean="0">
                                      <a:latin typeface="Cambria Math" panose="02040503050406030204" pitchFamily="18" charset="0"/>
                                    </a:rPr>
                                  </m:ctrlPr>
                                </m:sSubPr>
                                <m:e>
                                  <m:r>
                                    <a:rPr lang="en-US" sz="2000" i="1">
                                      <a:latin typeface="Cambria Math" panose="02040503050406030204" pitchFamily="18" charset="0"/>
                                    </a:rPr>
                                    <m:t>𝑝</m:t>
                                  </m:r>
                                </m:e>
                                <m:sub>
                                  <m:r>
                                    <a:rPr lang="en-US" sz="2000" b="0" i="1" smtClean="0">
                                      <a:latin typeface="Cambria Math" panose="02040503050406030204" pitchFamily="18" charset="0"/>
                                    </a:rPr>
                                    <m:t>𝑅</m:t>
                                  </m:r>
                                </m:sub>
                              </m:sSub>
                            </m:e>
                          </m:acc>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𝑤</m:t>
                              </m:r>
                            </m:e>
                          </m:acc>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r>
                            <a:rPr lang="en-US" sz="2000" b="0" i="1" smtClean="0">
                              <a:latin typeface="Cambria Math" panose="02040503050406030204" pitchFamily="18" charset="0"/>
                            </a:rPr>
                            <m:t>𝐻</m:t>
                          </m:r>
                        </m:e>
                      </m:func>
                    </m:oMath>
                  </m:oMathPara>
                </a14:m>
                <a:endParaRPr lang="en-US" sz="2000" dirty="0"/>
              </a:p>
            </p:txBody>
          </p:sp>
        </mc:Choice>
        <mc:Fallback>
          <p:sp>
            <p:nvSpPr>
              <p:cNvPr id="29" name="TextBox 28"/>
              <p:cNvSpPr txBox="1">
                <a:spLocks noRot="1" noChangeAspect="1" noMove="1" noResize="1" noEditPoints="1" noAdjustHandles="1" noChangeArrowheads="1" noChangeShapeType="1" noTextEdit="1"/>
              </p:cNvSpPr>
              <p:nvPr/>
            </p:nvSpPr>
            <p:spPr>
              <a:xfrm>
                <a:off x="3875225" y="2017476"/>
                <a:ext cx="5003293" cy="307777"/>
              </a:xfrm>
              <a:prstGeom prst="rect">
                <a:avLst/>
              </a:prstGeom>
              <a:blipFill rotWithShape="0">
                <a:blip r:embed="rId4"/>
                <a:stretch>
                  <a:fillRect t="-36000" r="-122" b="-3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Rectangle 29"/>
              <p:cNvSpPr/>
              <p:nvPr/>
            </p:nvSpPr>
            <p:spPr>
              <a:xfrm>
                <a:off x="6897222" y="2495031"/>
                <a:ext cx="1965090" cy="400110"/>
              </a:xfrm>
              <a:prstGeom prst="rect">
                <a:avLst/>
              </a:prstGeom>
            </p:spPr>
            <p:txBody>
              <a:bodyPr wrap="none">
                <a:spAutoFit/>
              </a:bodyPr>
              <a:lstStyle/>
              <a:p>
                <a:r>
                  <a:rPr lang="en-US" sz="2000" dirty="0" smtClean="0"/>
                  <a:t>Where, </a:t>
                </a:r>
                <a14:m>
                  <m:oMath xmlns:m="http://schemas.openxmlformats.org/officeDocument/2006/math">
                    <m:r>
                      <a:rPr lang="en-US" sz="2000" i="1">
                        <a:latin typeface="Cambria Math" panose="02040503050406030204" pitchFamily="18" charset="0"/>
                      </a:rPr>
                      <m:t>𝐻</m:t>
                    </m:r>
                  </m:oMath>
                </a14:m>
                <a:r>
                  <a:rPr lang="en-US" sz="2000" dirty="0" smtClean="0"/>
                  <a:t>= Hue</a:t>
                </a:r>
                <a:endParaRPr lang="en-US" sz="2000" dirty="0"/>
              </a:p>
            </p:txBody>
          </p:sp>
        </mc:Choice>
        <mc:Fallback>
          <p:sp>
            <p:nvSpPr>
              <p:cNvPr id="30" name="Rectangle 29"/>
              <p:cNvSpPr>
                <a:spLocks noRot="1" noChangeAspect="1" noMove="1" noResize="1" noEditPoints="1" noAdjustHandles="1" noChangeArrowheads="1" noChangeShapeType="1" noTextEdit="1"/>
              </p:cNvSpPr>
              <p:nvPr/>
            </p:nvSpPr>
            <p:spPr>
              <a:xfrm>
                <a:off x="6897222" y="2495031"/>
                <a:ext cx="1965090" cy="400110"/>
              </a:xfrm>
              <a:prstGeom prst="rect">
                <a:avLst/>
              </a:prstGeom>
              <a:blipFill rotWithShape="0">
                <a:blip r:embed="rId5"/>
                <a:stretch>
                  <a:fillRect l="-3096" t="-6061" r="-1858" b="-27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ectangle 30"/>
              <p:cNvSpPr/>
              <p:nvPr/>
            </p:nvSpPr>
            <p:spPr>
              <a:xfrm>
                <a:off x="3679906" y="2999617"/>
                <a:ext cx="5599995" cy="96321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𝑤</m:t>
                              </m:r>
                            </m:e>
                          </m:acc>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𝑟</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b="0" i="1" smtClean="0">
                                          <a:latin typeface="Cambria Math" panose="02040503050406030204" pitchFamily="18" charset="0"/>
                                        </a:rPr>
                                        <m:t>𝑔</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3</m:t>
                                          </m:r>
                                        </m:den>
                                      </m:f>
                                    </m:e>
                                  </m:d>
                                </m:e>
                                <m:sup>
                                  <m:r>
                                    <a:rPr lang="en-US" sz="2000" i="1">
                                      <a:latin typeface="Cambria Math" panose="02040503050406030204" pitchFamily="18" charset="0"/>
                                    </a:rPr>
                                    <m:t>2</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b="0" i="1" smtClean="0">
                                          <a:latin typeface="Cambria Math" panose="02040503050406030204" pitchFamily="18" charset="0"/>
                                        </a:rPr>
                                        <m:t>𝑏</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3</m:t>
                                          </m:r>
                                        </m:den>
                                      </m:f>
                                    </m:e>
                                  </m:d>
                                </m:e>
                                <m:sup>
                                  <m:r>
                                    <a:rPr lang="en-US" sz="2000" i="1">
                                      <a:latin typeface="Cambria Math" panose="02040503050406030204" pitchFamily="18" charset="0"/>
                                    </a:rPr>
                                    <m:t>2</m:t>
                                  </m:r>
                                </m:sup>
                              </m:sSup>
                            </m:e>
                          </m:d>
                        </m:e>
                        <m:sup>
                          <m:r>
                            <a:rPr lang="en-US" sz="2000" b="0" i="1" smtClean="0">
                              <a:latin typeface="Cambria Math" panose="02040503050406030204" pitchFamily="18" charset="0"/>
                            </a:rPr>
                            <m:t>0.5</m:t>
                          </m:r>
                        </m:sup>
                      </m:sSup>
                    </m:oMath>
                  </m:oMathPara>
                </a14:m>
                <a:endParaRPr lang="en-US" sz="2000" dirty="0"/>
              </a:p>
            </p:txBody>
          </p:sp>
        </mc:Choice>
        <mc:Fallback>
          <p:sp>
            <p:nvSpPr>
              <p:cNvPr id="31" name="Rectangle 30"/>
              <p:cNvSpPr>
                <a:spLocks noRot="1" noChangeAspect="1" noMove="1" noResize="1" noEditPoints="1" noAdjustHandles="1" noChangeArrowheads="1" noChangeShapeType="1" noTextEdit="1"/>
              </p:cNvSpPr>
              <p:nvPr/>
            </p:nvSpPr>
            <p:spPr>
              <a:xfrm>
                <a:off x="3679906" y="2999617"/>
                <a:ext cx="5599995" cy="96321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Rectangle 31"/>
              <p:cNvSpPr/>
              <p:nvPr/>
            </p:nvSpPr>
            <p:spPr>
              <a:xfrm>
                <a:off x="3317631" y="5185086"/>
                <a:ext cx="5825634" cy="87754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sz="2000" b="1" i="1">
                              <a:latin typeface="Cambria Math" panose="02040503050406030204" pitchFamily="18" charset="0"/>
                            </a:rPr>
                          </m:ctrlPr>
                        </m:dPr>
                        <m:e>
                          <m:acc>
                            <m:accPr>
                              <m:chr m:val="⃗"/>
                              <m:ctrlPr>
                                <a:rPr lang="en-US" sz="2000" b="1" i="1">
                                  <a:latin typeface="Cambria Math" panose="02040503050406030204" pitchFamily="18" charset="0"/>
                                </a:rPr>
                              </m:ctrlPr>
                            </m:accPr>
                            <m:e>
                              <m:r>
                                <a:rPr lang="en-US" sz="2000" b="1" i="1">
                                  <a:latin typeface="Cambria Math" panose="02040503050406030204" pitchFamily="18" charset="0"/>
                                </a:rPr>
                                <m:t>𝒑</m:t>
                              </m:r>
                            </m:e>
                          </m:acc>
                          <m:r>
                            <a:rPr lang="en-US" sz="2000" b="1" i="1">
                              <a:latin typeface="Cambria Math" panose="02040503050406030204" pitchFamily="18" charset="0"/>
                            </a:rPr>
                            <m:t>−</m:t>
                          </m:r>
                          <m:acc>
                            <m:accPr>
                              <m:chr m:val="⃗"/>
                              <m:ctrlPr>
                                <a:rPr lang="en-US" sz="2000" b="1" i="1">
                                  <a:latin typeface="Cambria Math" panose="02040503050406030204" pitchFamily="18" charset="0"/>
                                </a:rPr>
                              </m:ctrlPr>
                            </m:accPr>
                            <m:e>
                              <m:r>
                                <a:rPr lang="en-US" sz="2000" b="1" i="1">
                                  <a:latin typeface="Cambria Math" panose="02040503050406030204" pitchFamily="18" charset="0"/>
                                </a:rPr>
                                <m:t>𝒘</m:t>
                              </m:r>
                            </m:e>
                          </m:acc>
                        </m:e>
                      </m:d>
                      <m:r>
                        <a:rPr lang="en-US" sz="2000" b="1" i="1" smtClean="0">
                          <a:latin typeface="Cambria Math" panose="02040503050406030204" pitchFamily="18" charset="0"/>
                        </a:rPr>
                        <m:t>=</m:t>
                      </m:r>
                      <m:sSup>
                        <m:sSupPr>
                          <m:ctrlPr>
                            <a:rPr lang="en-US" sz="2000" b="1" i="1">
                              <a:latin typeface="Cambria Math" panose="02040503050406030204" pitchFamily="18" charset="0"/>
                            </a:rPr>
                          </m:ctrlPr>
                        </m:sSupPr>
                        <m:e>
                          <m:d>
                            <m:dPr>
                              <m:begChr m:val="["/>
                              <m:endChr m:val="]"/>
                              <m:ctrlPr>
                                <a:rPr lang="en-US" sz="2000" b="1" i="1">
                                  <a:latin typeface="Cambria Math" panose="02040503050406030204" pitchFamily="18" charset="0"/>
                                </a:rPr>
                              </m:ctrlPr>
                            </m:dPr>
                            <m:e>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𝟗</m:t>
                                  </m:r>
                                  <m:d>
                                    <m:dPr>
                                      <m:ctrlPr>
                                        <a:rPr lang="en-US" sz="2000" b="1" i="1" smtClean="0">
                                          <a:latin typeface="Cambria Math" panose="02040503050406030204" pitchFamily="18" charset="0"/>
                                        </a:rPr>
                                      </m:ctrlPr>
                                    </m:dPr>
                                    <m:e>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𝑹</m:t>
                                          </m:r>
                                        </m:e>
                                        <m:sup>
                                          <m:r>
                                            <a:rPr lang="en-US" sz="2000" b="1" i="1" smtClean="0">
                                              <a:latin typeface="Cambria Math" panose="02040503050406030204" pitchFamily="18" charset="0"/>
                                            </a:rPr>
                                            <m:t>𝟐</m:t>
                                          </m:r>
                                        </m:sup>
                                      </m:sSup>
                                      <m:r>
                                        <a:rPr lang="en-US" sz="2000" b="1" i="1" smtClean="0">
                                          <a:latin typeface="Cambria Math" panose="02040503050406030204" pitchFamily="18" charset="0"/>
                                        </a:rPr>
                                        <m:t>+</m:t>
                                      </m:r>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𝑮</m:t>
                                          </m:r>
                                        </m:e>
                                        <m:sup>
                                          <m:r>
                                            <a:rPr lang="en-US" sz="2000" b="1" i="1" smtClean="0">
                                              <a:latin typeface="Cambria Math" panose="02040503050406030204" pitchFamily="18" charset="0"/>
                                            </a:rPr>
                                            <m:t>𝟐</m:t>
                                          </m:r>
                                        </m:sup>
                                      </m:sSup>
                                      <m:r>
                                        <a:rPr lang="en-US" sz="2000" b="1" i="1" smtClean="0">
                                          <a:latin typeface="Cambria Math" panose="02040503050406030204" pitchFamily="18" charset="0"/>
                                        </a:rPr>
                                        <m:t>+</m:t>
                                      </m:r>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𝑩</m:t>
                                          </m:r>
                                        </m:e>
                                        <m:sup>
                                          <m:r>
                                            <a:rPr lang="en-US" sz="2000" b="1" i="1" smtClean="0">
                                              <a:latin typeface="Cambria Math" panose="02040503050406030204" pitchFamily="18" charset="0"/>
                                            </a:rPr>
                                            <m:t>𝟐</m:t>
                                          </m:r>
                                        </m:sup>
                                      </m:sSup>
                                    </m:e>
                                  </m:d>
                                  <m:r>
                                    <a:rPr lang="en-US" sz="2000" b="1" i="1" smtClean="0">
                                      <a:latin typeface="Cambria Math" panose="02040503050406030204" pitchFamily="18" charset="0"/>
                                    </a:rPr>
                                    <m:t>−</m:t>
                                  </m:r>
                                  <m:r>
                                    <a:rPr lang="en-US" sz="2000" b="1" i="1" smtClean="0">
                                      <a:latin typeface="Cambria Math" panose="02040503050406030204" pitchFamily="18" charset="0"/>
                                    </a:rPr>
                                    <m:t>𝟑</m:t>
                                  </m:r>
                                  <m:sSup>
                                    <m:sSupPr>
                                      <m:ctrlPr>
                                        <a:rPr lang="en-US" sz="2000" b="1" i="1" smtClean="0">
                                          <a:latin typeface="Cambria Math" panose="02040503050406030204" pitchFamily="18" charset="0"/>
                                        </a:rPr>
                                      </m:ctrlPr>
                                    </m:sSupPr>
                                    <m:e>
                                      <m:d>
                                        <m:dPr>
                                          <m:ctrlPr>
                                            <a:rPr lang="en-US" sz="2000" b="1" i="1" smtClean="0">
                                              <a:latin typeface="Cambria Math" panose="02040503050406030204" pitchFamily="18" charset="0"/>
                                            </a:rPr>
                                          </m:ctrlPr>
                                        </m:dPr>
                                        <m:e>
                                          <m:r>
                                            <a:rPr lang="en-US" sz="2000" b="1" i="1" smtClean="0">
                                              <a:latin typeface="Cambria Math" panose="02040503050406030204" pitchFamily="18" charset="0"/>
                                            </a:rPr>
                                            <m:t>𝑹</m:t>
                                          </m:r>
                                          <m:r>
                                            <a:rPr lang="en-US" sz="2000" b="1" i="1" smtClean="0">
                                              <a:latin typeface="Cambria Math" panose="02040503050406030204" pitchFamily="18" charset="0"/>
                                            </a:rPr>
                                            <m:t>+</m:t>
                                          </m:r>
                                          <m:r>
                                            <a:rPr lang="en-US" sz="2000" b="1" i="1" smtClean="0">
                                              <a:latin typeface="Cambria Math" panose="02040503050406030204" pitchFamily="18" charset="0"/>
                                            </a:rPr>
                                            <m:t>𝑮</m:t>
                                          </m:r>
                                          <m:r>
                                            <a:rPr lang="en-US" sz="2000" b="1" i="1" smtClean="0">
                                              <a:latin typeface="Cambria Math" panose="02040503050406030204" pitchFamily="18" charset="0"/>
                                            </a:rPr>
                                            <m:t>+</m:t>
                                          </m:r>
                                          <m:r>
                                            <a:rPr lang="en-US" sz="2000" b="1" i="1" smtClean="0">
                                              <a:latin typeface="Cambria Math" panose="02040503050406030204" pitchFamily="18" charset="0"/>
                                            </a:rPr>
                                            <m:t>𝑩</m:t>
                                          </m:r>
                                        </m:e>
                                      </m:d>
                                    </m:e>
                                    <m:sup>
                                      <m:r>
                                        <a:rPr lang="en-US" sz="2000" b="1" i="1" smtClean="0">
                                          <a:latin typeface="Cambria Math" panose="02040503050406030204" pitchFamily="18" charset="0"/>
                                        </a:rPr>
                                        <m:t>𝟐</m:t>
                                      </m:r>
                                    </m:sup>
                                  </m:sSup>
                                </m:num>
                                <m:den>
                                  <m:r>
                                    <a:rPr lang="en-US" sz="2000" b="1" i="1" smtClean="0">
                                      <a:latin typeface="Cambria Math" panose="02040503050406030204" pitchFamily="18" charset="0"/>
                                    </a:rPr>
                                    <m:t>𝟗</m:t>
                                  </m:r>
                                  <m:sSup>
                                    <m:sSupPr>
                                      <m:ctrlPr>
                                        <a:rPr lang="en-US" sz="2000" b="1" i="1" smtClean="0">
                                          <a:latin typeface="Cambria Math" panose="02040503050406030204" pitchFamily="18" charset="0"/>
                                        </a:rPr>
                                      </m:ctrlPr>
                                    </m:sSupPr>
                                    <m:e>
                                      <m:d>
                                        <m:dPr>
                                          <m:ctrlPr>
                                            <a:rPr lang="en-US" sz="2000" b="1" i="1" smtClean="0">
                                              <a:latin typeface="Cambria Math" panose="02040503050406030204" pitchFamily="18" charset="0"/>
                                            </a:rPr>
                                          </m:ctrlPr>
                                        </m:dPr>
                                        <m:e>
                                          <m:r>
                                            <a:rPr lang="en-US" sz="2000" b="1" i="1" smtClean="0">
                                              <a:latin typeface="Cambria Math" panose="02040503050406030204" pitchFamily="18" charset="0"/>
                                            </a:rPr>
                                            <m:t>𝑹</m:t>
                                          </m:r>
                                          <m:r>
                                            <a:rPr lang="en-US" sz="2000" b="1" i="1" smtClean="0">
                                              <a:latin typeface="Cambria Math" panose="02040503050406030204" pitchFamily="18" charset="0"/>
                                            </a:rPr>
                                            <m:t>+</m:t>
                                          </m:r>
                                          <m:r>
                                            <a:rPr lang="en-US" sz="2000" b="1" i="1" smtClean="0">
                                              <a:latin typeface="Cambria Math" panose="02040503050406030204" pitchFamily="18" charset="0"/>
                                            </a:rPr>
                                            <m:t>𝑮</m:t>
                                          </m:r>
                                          <m:r>
                                            <a:rPr lang="en-US" sz="2000" b="1" i="1" smtClean="0">
                                              <a:latin typeface="Cambria Math" panose="02040503050406030204" pitchFamily="18" charset="0"/>
                                            </a:rPr>
                                            <m:t>+</m:t>
                                          </m:r>
                                          <m:r>
                                            <a:rPr lang="en-US" sz="2000" b="1" i="1" smtClean="0">
                                              <a:latin typeface="Cambria Math" panose="02040503050406030204" pitchFamily="18" charset="0"/>
                                            </a:rPr>
                                            <m:t>𝑩</m:t>
                                          </m:r>
                                        </m:e>
                                      </m:d>
                                    </m:e>
                                    <m:sup>
                                      <m:r>
                                        <a:rPr lang="en-US" sz="2000" b="1" i="1" smtClean="0">
                                          <a:latin typeface="Cambria Math" panose="02040503050406030204" pitchFamily="18" charset="0"/>
                                        </a:rPr>
                                        <m:t>𝟐</m:t>
                                      </m:r>
                                    </m:sup>
                                  </m:sSup>
                                </m:den>
                              </m:f>
                            </m:e>
                          </m:d>
                        </m:e>
                        <m:sup>
                          <m:r>
                            <a:rPr lang="en-US" sz="2000" b="1" i="1">
                              <a:latin typeface="Cambria Math" panose="02040503050406030204" pitchFamily="18" charset="0"/>
                            </a:rPr>
                            <m:t>𝟎</m:t>
                          </m:r>
                          <m:r>
                            <a:rPr lang="en-US" sz="2000" b="1" i="1">
                              <a:latin typeface="Cambria Math" panose="02040503050406030204" pitchFamily="18" charset="0"/>
                            </a:rPr>
                            <m:t>.</m:t>
                          </m:r>
                          <m:r>
                            <a:rPr lang="en-US" sz="2000" b="1" i="1">
                              <a:latin typeface="Cambria Math" panose="02040503050406030204" pitchFamily="18" charset="0"/>
                            </a:rPr>
                            <m:t>𝟓</m:t>
                          </m:r>
                        </m:sup>
                      </m:sSup>
                    </m:oMath>
                  </m:oMathPara>
                </a14:m>
                <a:endParaRPr lang="en-US" sz="2000" b="1" dirty="0"/>
              </a:p>
            </p:txBody>
          </p:sp>
        </mc:Choice>
        <mc:Fallback>
          <p:sp>
            <p:nvSpPr>
              <p:cNvPr id="32" name="Rectangle 31"/>
              <p:cNvSpPr>
                <a:spLocks noRot="1" noChangeAspect="1" noMove="1" noResize="1" noEditPoints="1" noAdjustHandles="1" noChangeArrowheads="1" noChangeShapeType="1" noTextEdit="1"/>
              </p:cNvSpPr>
              <p:nvPr/>
            </p:nvSpPr>
            <p:spPr>
              <a:xfrm>
                <a:off x="3317631" y="5185086"/>
                <a:ext cx="5825634" cy="877548"/>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Rectangle 32"/>
              <p:cNvSpPr/>
              <p:nvPr/>
            </p:nvSpPr>
            <p:spPr>
              <a:xfrm>
                <a:off x="3340650" y="6062634"/>
                <a:ext cx="2580770" cy="5677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sz="2000" b="1" i="1" smtClean="0">
                              <a:latin typeface="Cambria Math" panose="02040503050406030204" pitchFamily="18" charset="0"/>
                            </a:rPr>
                          </m:ctrlPr>
                        </m:dPr>
                        <m:e>
                          <m:acc>
                            <m:accPr>
                              <m:chr m:val="⃗"/>
                              <m:ctrlPr>
                                <a:rPr lang="en-US" sz="2000" b="1" i="1">
                                  <a:latin typeface="Cambria Math" panose="02040503050406030204" pitchFamily="18" charset="0"/>
                                </a:rPr>
                              </m:ctrlPr>
                            </m:accPr>
                            <m:e>
                              <m:sSub>
                                <m:sSubPr>
                                  <m:ctrlPr>
                                    <a:rPr lang="en-US" sz="2000" b="1" i="1">
                                      <a:latin typeface="Cambria Math" panose="02040503050406030204" pitchFamily="18" charset="0"/>
                                    </a:rPr>
                                  </m:ctrlPr>
                                </m:sSubPr>
                                <m:e>
                                  <m:r>
                                    <a:rPr lang="en-US" sz="2000" b="1" i="1">
                                      <a:latin typeface="Cambria Math" panose="02040503050406030204" pitchFamily="18" charset="0"/>
                                    </a:rPr>
                                    <m:t>𝒑</m:t>
                                  </m:r>
                                </m:e>
                                <m:sub>
                                  <m:r>
                                    <a:rPr lang="en-US" sz="2000" b="1" i="1">
                                      <a:latin typeface="Cambria Math" panose="02040503050406030204" pitchFamily="18" charset="0"/>
                                    </a:rPr>
                                    <m:t>𝑹</m:t>
                                  </m:r>
                                </m:sub>
                              </m:sSub>
                            </m:e>
                          </m:acc>
                          <m:r>
                            <a:rPr lang="en-US" sz="2000" b="1" i="1">
                              <a:latin typeface="Cambria Math" panose="02040503050406030204" pitchFamily="18" charset="0"/>
                            </a:rPr>
                            <m:t>−</m:t>
                          </m:r>
                          <m:acc>
                            <m:accPr>
                              <m:chr m:val="⃗"/>
                              <m:ctrlPr>
                                <a:rPr lang="en-US" sz="2000" b="1" i="1">
                                  <a:latin typeface="Cambria Math" panose="02040503050406030204" pitchFamily="18" charset="0"/>
                                </a:rPr>
                              </m:ctrlPr>
                            </m:accPr>
                            <m:e>
                              <m:r>
                                <a:rPr lang="en-US" sz="2000" b="1" i="1">
                                  <a:latin typeface="Cambria Math" panose="02040503050406030204" pitchFamily="18" charset="0"/>
                                </a:rPr>
                                <m:t>𝒘</m:t>
                              </m:r>
                            </m:e>
                          </m:acc>
                        </m:e>
                      </m:d>
                      <m:r>
                        <a:rPr lang="en-US" sz="2000" b="1" i="1" smtClean="0">
                          <a:latin typeface="Cambria Math" panose="02040503050406030204" pitchFamily="18" charset="0"/>
                        </a:rPr>
                        <m:t>=</m:t>
                      </m:r>
                      <m:sSup>
                        <m:sSupPr>
                          <m:ctrlPr>
                            <a:rPr lang="en-US" sz="2000" b="1" i="1" smtClean="0">
                              <a:latin typeface="Cambria Math" panose="02040503050406030204" pitchFamily="18" charset="0"/>
                            </a:rPr>
                          </m:ctrlPr>
                        </m:sSupPr>
                        <m:e>
                          <m:d>
                            <m:dPr>
                              <m:ctrlPr>
                                <a:rPr lang="en-US" sz="2000" b="1" i="1" smtClean="0">
                                  <a:latin typeface="Cambria Math" panose="02040503050406030204" pitchFamily="18" charset="0"/>
                                </a:rPr>
                              </m:ctrlPr>
                            </m:dPr>
                            <m:e>
                              <m:f>
                                <m:fPr>
                                  <m:type m:val="skw"/>
                                  <m:ctrlPr>
                                    <a:rPr lang="en-US" sz="2000" b="1" i="1" smtClean="0">
                                      <a:latin typeface="Cambria Math" panose="02040503050406030204" pitchFamily="18" charset="0"/>
                                    </a:rPr>
                                  </m:ctrlPr>
                                </m:fPr>
                                <m:num>
                                  <m:r>
                                    <a:rPr lang="en-US" sz="2000" b="1" i="1" smtClean="0">
                                      <a:latin typeface="Cambria Math" panose="02040503050406030204" pitchFamily="18" charset="0"/>
                                    </a:rPr>
                                    <m:t>𝟐</m:t>
                                  </m:r>
                                </m:num>
                                <m:den>
                                  <m:r>
                                    <a:rPr lang="en-US" sz="2000" b="1" i="1" smtClean="0">
                                      <a:latin typeface="Cambria Math" panose="02040503050406030204" pitchFamily="18" charset="0"/>
                                    </a:rPr>
                                    <m:t>𝟑</m:t>
                                  </m:r>
                                </m:den>
                              </m:f>
                            </m:e>
                          </m:d>
                        </m:e>
                        <m:sup>
                          <m:r>
                            <a:rPr lang="en-US" sz="2000" b="1" i="1" smtClean="0">
                              <a:latin typeface="Cambria Math" panose="02040503050406030204" pitchFamily="18" charset="0"/>
                            </a:rPr>
                            <m:t>𝟎</m:t>
                          </m:r>
                          <m:r>
                            <a:rPr lang="en-US" sz="2000" b="1" i="1" smtClean="0">
                              <a:latin typeface="Cambria Math" panose="02040503050406030204" pitchFamily="18" charset="0"/>
                            </a:rPr>
                            <m:t>.</m:t>
                          </m:r>
                          <m:r>
                            <a:rPr lang="en-US" sz="2000" b="1" i="1" smtClean="0">
                              <a:latin typeface="Cambria Math" panose="02040503050406030204" pitchFamily="18" charset="0"/>
                            </a:rPr>
                            <m:t>𝟓</m:t>
                          </m:r>
                        </m:sup>
                      </m:sSup>
                    </m:oMath>
                  </m:oMathPara>
                </a14:m>
                <a:endParaRPr lang="en-US" sz="2000" b="1" dirty="0"/>
              </a:p>
            </p:txBody>
          </p:sp>
        </mc:Choice>
        <mc:Fallback>
          <p:sp>
            <p:nvSpPr>
              <p:cNvPr id="33" name="Rectangle 32"/>
              <p:cNvSpPr>
                <a:spLocks noRot="1" noChangeAspect="1" noMove="1" noResize="1" noEditPoints="1" noAdjustHandles="1" noChangeArrowheads="1" noChangeShapeType="1" noTextEdit="1"/>
              </p:cNvSpPr>
              <p:nvPr/>
            </p:nvSpPr>
            <p:spPr>
              <a:xfrm>
                <a:off x="3340650" y="6062634"/>
                <a:ext cx="2580770" cy="567720"/>
              </a:xfrm>
              <a:prstGeom prst="rect">
                <a:avLst/>
              </a:prstGeom>
              <a:blipFill rotWithShape="0">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314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up)">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up)">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7"/>
                                        </p:tgtEl>
                                      </p:cBhvr>
                                    </p:animEffect>
                                    <p:set>
                                      <p:cBhvr>
                                        <p:cTn id="35" dur="1" fill="hold">
                                          <p:stCondLst>
                                            <p:cond delay="499"/>
                                          </p:stCondLst>
                                        </p:cTn>
                                        <p:tgtEl>
                                          <p:spTgt spid="17"/>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Calculation of Hue</a:t>
            </a:r>
            <a:endParaRPr lang="en-US" dirty="0"/>
          </a:p>
        </p:txBody>
      </p:sp>
      <p:pic>
        <p:nvPicPr>
          <p:cNvPr id="14" name="Picture 13"/>
          <p:cNvPicPr>
            <a:picLocks noChangeAspect="1"/>
          </p:cNvPicPr>
          <p:nvPr/>
        </p:nvPicPr>
        <p:blipFill rotWithShape="1">
          <a:blip r:embed="rId2"/>
          <a:srcRect l="4727" t="4185" r="3371"/>
          <a:stretch/>
        </p:blipFill>
        <p:spPr>
          <a:xfrm>
            <a:off x="0" y="1378041"/>
            <a:ext cx="5563674" cy="5362390"/>
          </a:xfrm>
          <a:prstGeom prst="rect">
            <a:avLst/>
          </a:prstGeom>
        </p:spPr>
      </p:pic>
      <p:cxnSp>
        <p:nvCxnSpPr>
          <p:cNvPr id="16" name="Straight Arrow Connector 15"/>
          <p:cNvCxnSpPr/>
          <p:nvPr/>
        </p:nvCxnSpPr>
        <p:spPr>
          <a:xfrm flipV="1">
            <a:off x="2279560" y="4059236"/>
            <a:ext cx="309093" cy="57716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818009" y="4636397"/>
            <a:ext cx="1461552" cy="14150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279560" y="4636396"/>
            <a:ext cx="154546" cy="321971"/>
          </a:xfrm>
          <a:prstGeom prst="straightConnector1">
            <a:avLst/>
          </a:prstGeom>
          <a:ln w="38100">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2434106" y="4059236"/>
            <a:ext cx="154547" cy="899131"/>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818009" y="4123034"/>
            <a:ext cx="1770645" cy="192837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p:cNvSpPr txBox="1"/>
              <p:nvPr/>
            </p:nvSpPr>
            <p:spPr>
              <a:xfrm>
                <a:off x="5471138" y="1551876"/>
                <a:ext cx="1696683"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𝐻</m:t>
                      </m:r>
                      <m:r>
                        <a:rPr lang="en-US" sz="2000" b="0" i="1" smtClean="0">
                          <a:latin typeface="Cambria Math" panose="02040503050406030204" pitchFamily="18" charset="0"/>
                        </a:rPr>
                        <m:t>≤180°</m:t>
                      </m:r>
                    </m:oMath>
                  </m:oMathPara>
                </a14:m>
                <a:endParaRPr lang="en-US" sz="2000" dirty="0"/>
              </a:p>
            </p:txBody>
          </p:sp>
        </mc:Choice>
        <mc:Fallback>
          <p:sp>
            <p:nvSpPr>
              <p:cNvPr id="28" name="TextBox 27"/>
              <p:cNvSpPr txBox="1">
                <a:spLocks noRot="1" noChangeAspect="1" noMove="1" noResize="1" noEditPoints="1" noAdjustHandles="1" noChangeArrowheads="1" noChangeShapeType="1" noTextEdit="1"/>
              </p:cNvSpPr>
              <p:nvPr/>
            </p:nvSpPr>
            <p:spPr>
              <a:xfrm>
                <a:off x="5471138" y="1551876"/>
                <a:ext cx="1696683" cy="307777"/>
              </a:xfrm>
              <a:prstGeom prst="rect">
                <a:avLst/>
              </a:prstGeom>
              <a:blipFill rotWithShape="0">
                <a:blip r:embed="rId3"/>
                <a:stretch>
                  <a:fillRect l="-2509" r="-2509" b="-1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p:cNvSpPr txBox="1"/>
              <p:nvPr/>
            </p:nvSpPr>
            <p:spPr>
              <a:xfrm>
                <a:off x="4572000" y="2068580"/>
                <a:ext cx="3955570" cy="130708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𝑝</m:t>
                              </m:r>
                            </m:e>
                          </m:acc>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𝑤</m:t>
                              </m:r>
                            </m:e>
                          </m:acc>
                        </m:e>
                      </m:d>
                      <m:r>
                        <a:rPr lang="en-US" sz="2000" b="0" i="1" smtClean="0">
                          <a:latin typeface="Cambria Math" panose="02040503050406030204" pitchFamily="18" charset="0"/>
                        </a:rPr>
                        <m:t>.</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sSub>
                                <m:sSubPr>
                                  <m:ctrlPr>
                                    <a:rPr lang="en-US" sz="2000" b="0" i="1" smtClean="0">
                                      <a:latin typeface="Cambria Math" panose="02040503050406030204" pitchFamily="18" charset="0"/>
                                    </a:rPr>
                                  </m:ctrlPr>
                                </m:sSubPr>
                                <m:e>
                                  <m:r>
                                    <a:rPr lang="en-US" sz="2000" i="1">
                                      <a:latin typeface="Cambria Math" panose="02040503050406030204" pitchFamily="18" charset="0"/>
                                    </a:rPr>
                                    <m:t>𝑝</m:t>
                                  </m:r>
                                </m:e>
                                <m:sub>
                                  <m:r>
                                    <a:rPr lang="en-US" sz="2000" b="0" i="1" smtClean="0">
                                      <a:latin typeface="Cambria Math" panose="02040503050406030204" pitchFamily="18" charset="0"/>
                                    </a:rPr>
                                    <m:t>𝑅</m:t>
                                  </m:r>
                                </m:sub>
                              </m:sSub>
                            </m:e>
                          </m:acc>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𝑤</m:t>
                              </m:r>
                            </m:e>
                          </m:acc>
                        </m:e>
                      </m:d>
                      <m:r>
                        <a:rPr lang="en-US" sz="2000" b="0" i="1" smtClean="0">
                          <a:latin typeface="Cambria Math" panose="02040503050406030204" pitchFamily="18" charset="0"/>
                        </a:rPr>
                        <m:t>=</m:t>
                      </m:r>
                    </m:oMath>
                  </m:oMathPara>
                </a14:m>
                <a:endParaRPr lang="en-US" sz="2000" b="0" i="1" dirty="0" smtClean="0">
                  <a:latin typeface="Cambria Math" panose="02040503050406030204" pitchFamily="18" charset="0"/>
                </a:endParaRPr>
              </a:p>
              <a:p>
                <a:endParaRPr lang="en-US" sz="2000" b="0" i="1" dirty="0" smtClean="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num>
                        <m:den>
                          <m:r>
                            <a:rPr lang="en-US" sz="2000" b="0" i="1" smtClean="0">
                              <a:latin typeface="Cambria Math" panose="02040503050406030204" pitchFamily="18" charset="0"/>
                            </a:rPr>
                            <m:t>3</m:t>
                          </m:r>
                        </m:den>
                      </m:f>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𝑟</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d>
                        <m:dPr>
                          <m:ctrlPr>
                            <a:rPr lang="en-US" sz="2000" i="1">
                              <a:latin typeface="Cambria Math" panose="02040503050406030204" pitchFamily="18" charset="0"/>
                            </a:rPr>
                          </m:ctrlPr>
                        </m:dPr>
                        <m:e>
                          <m:r>
                            <a:rPr lang="en-US" sz="2000" b="0" i="1" smtClean="0">
                              <a:latin typeface="Cambria Math" panose="02040503050406030204" pitchFamily="18" charset="0"/>
                            </a:rPr>
                            <m:t>𝑔</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3</m:t>
                              </m:r>
                            </m:den>
                          </m:f>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d>
                        <m:dPr>
                          <m:ctrlPr>
                            <a:rPr lang="en-US" sz="2000" i="1">
                              <a:latin typeface="Cambria Math" panose="02040503050406030204" pitchFamily="18" charset="0"/>
                            </a:rPr>
                          </m:ctrlPr>
                        </m:dPr>
                        <m:e>
                          <m:r>
                            <a:rPr lang="en-US" sz="2000" b="0" i="1" smtClean="0">
                              <a:latin typeface="Cambria Math" panose="02040503050406030204" pitchFamily="18" charset="0"/>
                            </a:rPr>
                            <m:t>𝑏</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3</m:t>
                              </m:r>
                            </m:den>
                          </m:f>
                        </m:e>
                      </m:d>
                    </m:oMath>
                  </m:oMathPara>
                </a14:m>
                <a:endParaRPr lang="en-US" sz="2000" dirty="0"/>
              </a:p>
            </p:txBody>
          </p:sp>
        </mc:Choice>
        <mc:Fallback>
          <p:sp>
            <p:nvSpPr>
              <p:cNvPr id="29" name="TextBox 28"/>
              <p:cNvSpPr txBox="1">
                <a:spLocks noRot="1" noChangeAspect="1" noMove="1" noResize="1" noEditPoints="1" noAdjustHandles="1" noChangeArrowheads="1" noChangeShapeType="1" noTextEdit="1"/>
              </p:cNvSpPr>
              <p:nvPr/>
            </p:nvSpPr>
            <p:spPr>
              <a:xfrm>
                <a:off x="4572000" y="2068580"/>
                <a:ext cx="3955570" cy="1307089"/>
              </a:xfrm>
              <a:prstGeom prst="rect">
                <a:avLst/>
              </a:prstGeom>
              <a:blipFill rotWithShape="0">
                <a:blip r:embed="rId4"/>
                <a:stretch>
                  <a:fillRect t="-79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Rectangle 31"/>
              <p:cNvSpPr/>
              <p:nvPr/>
            </p:nvSpPr>
            <p:spPr>
              <a:xfrm>
                <a:off x="3561210" y="5045812"/>
                <a:ext cx="5174365" cy="92839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𝑯</m:t>
                      </m:r>
                      <m:r>
                        <a:rPr lang="en-US" sz="2000" b="1" i="1" smtClean="0">
                          <a:latin typeface="Cambria Math" panose="02040503050406030204" pitchFamily="18" charset="0"/>
                        </a:rPr>
                        <m:t>=</m:t>
                      </m:r>
                      <m:func>
                        <m:funcPr>
                          <m:ctrlPr>
                            <a:rPr lang="en-US" sz="2000" b="1" i="1" smtClean="0">
                              <a:latin typeface="Cambria Math" panose="02040503050406030204" pitchFamily="18" charset="0"/>
                            </a:rPr>
                          </m:ctrlPr>
                        </m:funcPr>
                        <m:fName>
                          <m:sSup>
                            <m:sSupPr>
                              <m:ctrlPr>
                                <a:rPr lang="en-US" sz="2000" b="1" i="1" smtClean="0">
                                  <a:latin typeface="Cambria Math" panose="02040503050406030204" pitchFamily="18" charset="0"/>
                                </a:rPr>
                              </m:ctrlPr>
                            </m:sSupPr>
                            <m:e>
                              <m:r>
                                <m:rPr>
                                  <m:sty m:val="p"/>
                                </m:rPr>
                                <a:rPr lang="en-US" sz="2000" b="0" i="0" smtClean="0">
                                  <a:latin typeface="Cambria Math" panose="02040503050406030204" pitchFamily="18" charset="0"/>
                                </a:rPr>
                                <m:t>cos</m:t>
                              </m:r>
                            </m:e>
                            <m:sup>
                              <m:r>
                                <a:rPr lang="en-US" sz="2000" b="1" i="1" smtClean="0">
                                  <a:latin typeface="Cambria Math" panose="02040503050406030204" pitchFamily="18" charset="0"/>
                                </a:rPr>
                                <m:t>−</m:t>
                              </m:r>
                              <m:r>
                                <a:rPr lang="en-US" sz="2000" b="1" i="1" smtClean="0">
                                  <a:latin typeface="Cambria Math" panose="02040503050406030204" pitchFamily="18" charset="0"/>
                                </a:rPr>
                                <m:t>𝟏</m:t>
                              </m:r>
                            </m:sup>
                          </m:sSup>
                        </m:fName>
                        <m:e>
                          <m:d>
                            <m:dPr>
                              <m:begChr m:val="{"/>
                              <m:endChr m:val="}"/>
                              <m:ctrlPr>
                                <a:rPr lang="en-US" sz="2000" b="1" i="1" smtClean="0">
                                  <a:latin typeface="Cambria Math" panose="02040503050406030204" pitchFamily="18" charset="0"/>
                                </a:rPr>
                              </m:ctrlPr>
                            </m:dPr>
                            <m:e>
                              <m:f>
                                <m:fPr>
                                  <m:ctrlPr>
                                    <a:rPr lang="en-US" sz="2000" b="1" i="1" smtClean="0">
                                      <a:latin typeface="Cambria Math" panose="02040503050406030204" pitchFamily="18" charset="0"/>
                                    </a:rPr>
                                  </m:ctrlPr>
                                </m:fPr>
                                <m:num>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𝟏</m:t>
                                      </m:r>
                                    </m:num>
                                    <m:den>
                                      <m:r>
                                        <a:rPr lang="en-US" sz="2000" b="1" i="1" smtClean="0">
                                          <a:latin typeface="Cambria Math" panose="02040503050406030204" pitchFamily="18" charset="0"/>
                                        </a:rPr>
                                        <m:t>𝟐</m:t>
                                      </m:r>
                                    </m:den>
                                  </m:f>
                                  <m:d>
                                    <m:dPr>
                                      <m:begChr m:val="["/>
                                      <m:endChr m:val="]"/>
                                      <m:ctrlPr>
                                        <a:rPr lang="en-US" sz="2000" b="1" i="1" smtClean="0">
                                          <a:latin typeface="Cambria Math" panose="02040503050406030204" pitchFamily="18" charset="0"/>
                                        </a:rPr>
                                      </m:ctrlPr>
                                    </m:dPr>
                                    <m:e>
                                      <m:d>
                                        <m:dPr>
                                          <m:ctrlPr>
                                            <a:rPr lang="en-US" sz="2000" b="1" i="1" smtClean="0">
                                              <a:latin typeface="Cambria Math" panose="02040503050406030204" pitchFamily="18" charset="0"/>
                                            </a:rPr>
                                          </m:ctrlPr>
                                        </m:dPr>
                                        <m:e>
                                          <m:r>
                                            <a:rPr lang="en-US" sz="2000" b="1" i="1" smtClean="0">
                                              <a:latin typeface="Cambria Math" panose="02040503050406030204" pitchFamily="18" charset="0"/>
                                            </a:rPr>
                                            <m:t>𝑹</m:t>
                                          </m:r>
                                          <m:r>
                                            <a:rPr lang="en-US" sz="2000" b="1" i="1" smtClean="0">
                                              <a:latin typeface="Cambria Math" panose="02040503050406030204" pitchFamily="18" charset="0"/>
                                            </a:rPr>
                                            <m:t>−</m:t>
                                          </m:r>
                                          <m:r>
                                            <a:rPr lang="en-US" sz="2000" b="1" i="1" smtClean="0">
                                              <a:latin typeface="Cambria Math" panose="02040503050406030204" pitchFamily="18" charset="0"/>
                                            </a:rPr>
                                            <m:t>𝑮</m:t>
                                          </m:r>
                                        </m:e>
                                      </m:d>
                                      <m:r>
                                        <a:rPr lang="en-US" sz="2000" b="1" i="1" smtClean="0">
                                          <a:latin typeface="Cambria Math" panose="02040503050406030204" pitchFamily="18" charset="0"/>
                                        </a:rPr>
                                        <m:t>+(</m:t>
                                      </m:r>
                                      <m:r>
                                        <a:rPr lang="en-US" sz="2000" b="1" i="1" smtClean="0">
                                          <a:latin typeface="Cambria Math" panose="02040503050406030204" pitchFamily="18" charset="0"/>
                                        </a:rPr>
                                        <m:t>𝑹</m:t>
                                      </m:r>
                                      <m:r>
                                        <a:rPr lang="en-US" sz="2000" b="1" i="1" smtClean="0">
                                          <a:latin typeface="Cambria Math" panose="02040503050406030204" pitchFamily="18" charset="0"/>
                                        </a:rPr>
                                        <m:t>−</m:t>
                                      </m:r>
                                      <m:r>
                                        <a:rPr lang="en-US" sz="2000" b="1" i="1" smtClean="0">
                                          <a:latin typeface="Cambria Math" panose="02040503050406030204" pitchFamily="18" charset="0"/>
                                        </a:rPr>
                                        <m:t>𝑩</m:t>
                                      </m:r>
                                      <m:r>
                                        <a:rPr lang="en-US" sz="2000" b="1" i="1" smtClean="0">
                                          <a:latin typeface="Cambria Math" panose="02040503050406030204" pitchFamily="18" charset="0"/>
                                        </a:rPr>
                                        <m:t>)</m:t>
                                      </m:r>
                                    </m:e>
                                  </m:d>
                                </m:num>
                                <m:den>
                                  <m:sSup>
                                    <m:sSupPr>
                                      <m:ctrlPr>
                                        <a:rPr lang="en-US" sz="2000" b="1" i="1" smtClean="0">
                                          <a:latin typeface="Cambria Math" panose="02040503050406030204" pitchFamily="18" charset="0"/>
                                        </a:rPr>
                                      </m:ctrlPr>
                                    </m:sSupPr>
                                    <m:e>
                                      <m:d>
                                        <m:dPr>
                                          <m:begChr m:val="["/>
                                          <m:endChr m:val="]"/>
                                          <m:ctrlPr>
                                            <a:rPr lang="en-US" sz="2000" b="1" i="1" smtClean="0">
                                              <a:latin typeface="Cambria Math" panose="02040503050406030204" pitchFamily="18" charset="0"/>
                                            </a:rPr>
                                          </m:ctrlPr>
                                        </m:dPr>
                                        <m:e>
                                          <m:sSup>
                                            <m:sSupPr>
                                              <m:ctrlPr>
                                                <a:rPr lang="en-US" sz="2000" b="1" i="1" smtClean="0">
                                                  <a:latin typeface="Cambria Math" panose="02040503050406030204" pitchFamily="18" charset="0"/>
                                                </a:rPr>
                                              </m:ctrlPr>
                                            </m:sSupPr>
                                            <m:e>
                                              <m:d>
                                                <m:dPr>
                                                  <m:ctrlPr>
                                                    <a:rPr lang="en-US" sz="2000" b="1" i="1" smtClean="0">
                                                      <a:latin typeface="Cambria Math" panose="02040503050406030204" pitchFamily="18" charset="0"/>
                                                    </a:rPr>
                                                  </m:ctrlPr>
                                                </m:dPr>
                                                <m:e>
                                                  <m:r>
                                                    <a:rPr lang="en-US" sz="2000" b="1" i="1" smtClean="0">
                                                      <a:latin typeface="Cambria Math" panose="02040503050406030204" pitchFamily="18" charset="0"/>
                                                    </a:rPr>
                                                    <m:t>𝑹</m:t>
                                                  </m:r>
                                                  <m:r>
                                                    <a:rPr lang="en-US" sz="2000" b="1" i="1" smtClean="0">
                                                      <a:latin typeface="Cambria Math" panose="02040503050406030204" pitchFamily="18" charset="0"/>
                                                    </a:rPr>
                                                    <m:t>−</m:t>
                                                  </m:r>
                                                  <m:r>
                                                    <a:rPr lang="en-US" sz="2000" b="1" i="1" smtClean="0">
                                                      <a:latin typeface="Cambria Math" panose="02040503050406030204" pitchFamily="18" charset="0"/>
                                                    </a:rPr>
                                                    <m:t>𝑮</m:t>
                                                  </m:r>
                                                </m:e>
                                              </m:d>
                                            </m:e>
                                            <m:sup>
                                              <m:r>
                                                <a:rPr lang="en-US" sz="2000" b="1" i="1" smtClean="0">
                                                  <a:latin typeface="Cambria Math" panose="02040503050406030204" pitchFamily="18" charset="0"/>
                                                </a:rPr>
                                                <m:t>𝟐</m:t>
                                              </m:r>
                                            </m:sup>
                                          </m:sSup>
                                          <m:r>
                                            <a:rPr lang="en-US" sz="2000" b="1" i="1" smtClean="0">
                                              <a:latin typeface="Cambria Math" panose="02040503050406030204" pitchFamily="18" charset="0"/>
                                            </a:rPr>
                                            <m:t>+(</m:t>
                                          </m:r>
                                          <m:r>
                                            <a:rPr lang="en-US" sz="2000" b="1" i="1" smtClean="0">
                                              <a:latin typeface="Cambria Math" panose="02040503050406030204" pitchFamily="18" charset="0"/>
                                            </a:rPr>
                                            <m:t>𝑹</m:t>
                                          </m:r>
                                          <m:r>
                                            <a:rPr lang="en-US" sz="2000" b="1" i="1" smtClean="0">
                                              <a:latin typeface="Cambria Math" panose="02040503050406030204" pitchFamily="18" charset="0"/>
                                            </a:rPr>
                                            <m:t>−</m:t>
                                          </m:r>
                                          <m:r>
                                            <a:rPr lang="en-US" sz="2000" b="1" i="1" smtClean="0">
                                              <a:latin typeface="Cambria Math" panose="02040503050406030204" pitchFamily="18" charset="0"/>
                                            </a:rPr>
                                            <m:t>𝑩</m:t>
                                          </m:r>
                                          <m:r>
                                            <a:rPr lang="en-US" sz="2000" b="1" i="1" smtClean="0">
                                              <a:latin typeface="Cambria Math" panose="02040503050406030204" pitchFamily="18" charset="0"/>
                                            </a:rPr>
                                            <m:t>)(</m:t>
                                          </m:r>
                                          <m:r>
                                            <a:rPr lang="en-US" sz="2000" b="1" i="1" smtClean="0">
                                              <a:latin typeface="Cambria Math" panose="02040503050406030204" pitchFamily="18" charset="0"/>
                                            </a:rPr>
                                            <m:t>𝑮</m:t>
                                          </m:r>
                                          <m:r>
                                            <a:rPr lang="en-US" sz="2000" b="1" i="1" smtClean="0">
                                              <a:latin typeface="Cambria Math" panose="02040503050406030204" pitchFamily="18" charset="0"/>
                                            </a:rPr>
                                            <m:t>−</m:t>
                                          </m:r>
                                          <m:r>
                                            <a:rPr lang="en-US" sz="2000" b="1" i="1" smtClean="0">
                                              <a:latin typeface="Cambria Math" panose="02040503050406030204" pitchFamily="18" charset="0"/>
                                            </a:rPr>
                                            <m:t>𝑩</m:t>
                                          </m:r>
                                          <m:r>
                                            <a:rPr lang="en-US" sz="2000" b="1" i="1" smtClean="0">
                                              <a:latin typeface="Cambria Math" panose="02040503050406030204" pitchFamily="18" charset="0"/>
                                            </a:rPr>
                                            <m:t>)</m:t>
                                          </m:r>
                                        </m:e>
                                      </m:d>
                                    </m:e>
                                    <m:sup>
                                      <m:r>
                                        <a:rPr lang="en-US" sz="2000" b="1" i="1" smtClean="0">
                                          <a:latin typeface="Cambria Math" panose="02040503050406030204" pitchFamily="18" charset="0"/>
                                        </a:rPr>
                                        <m:t>𝟎</m:t>
                                      </m:r>
                                      <m:r>
                                        <a:rPr lang="en-US" sz="2000" b="1" i="1" smtClean="0">
                                          <a:latin typeface="Cambria Math" panose="02040503050406030204" pitchFamily="18" charset="0"/>
                                        </a:rPr>
                                        <m:t>.</m:t>
                                      </m:r>
                                      <m:r>
                                        <a:rPr lang="en-US" sz="2000" b="1" i="1" smtClean="0">
                                          <a:latin typeface="Cambria Math" panose="02040503050406030204" pitchFamily="18" charset="0"/>
                                        </a:rPr>
                                        <m:t>𝟓</m:t>
                                      </m:r>
                                    </m:sup>
                                  </m:sSup>
                                </m:den>
                              </m:f>
                            </m:e>
                          </m:d>
                        </m:e>
                      </m:func>
                    </m:oMath>
                  </m:oMathPara>
                </a14:m>
                <a:endParaRPr lang="en-US" sz="2000" b="1" dirty="0"/>
              </a:p>
            </p:txBody>
          </p:sp>
        </mc:Choice>
        <mc:Fallback>
          <p:sp>
            <p:nvSpPr>
              <p:cNvPr id="32" name="Rectangle 31"/>
              <p:cNvSpPr>
                <a:spLocks noRot="1" noChangeAspect="1" noMove="1" noResize="1" noEditPoints="1" noAdjustHandles="1" noChangeArrowheads="1" noChangeShapeType="1" noTextEdit="1"/>
              </p:cNvSpPr>
              <p:nvPr/>
            </p:nvSpPr>
            <p:spPr>
              <a:xfrm>
                <a:off x="3561210" y="5045812"/>
                <a:ext cx="5174365" cy="928396"/>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p:cNvSpPr txBox="1"/>
              <p:nvPr/>
            </p:nvSpPr>
            <p:spPr>
              <a:xfrm>
                <a:off x="5755194" y="3645169"/>
                <a:ext cx="1820498" cy="63280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𝐵</m:t>
                          </m:r>
                        </m:num>
                        <m:den>
                          <m:r>
                            <a:rPr lang="en-US" sz="2000" b="0" i="1" smtClean="0">
                              <a:latin typeface="Cambria Math" panose="02040503050406030204" pitchFamily="18" charset="0"/>
                            </a:rPr>
                            <m:t>3(</m:t>
                          </m:r>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den>
                      </m:f>
                    </m:oMath>
                  </m:oMathPara>
                </a14:m>
                <a:endParaRPr lang="en-US" sz="2000" dirty="0"/>
              </a:p>
            </p:txBody>
          </p:sp>
        </mc:Choice>
        <mc:Fallback>
          <p:sp>
            <p:nvSpPr>
              <p:cNvPr id="3" name="TextBox 2"/>
              <p:cNvSpPr txBox="1">
                <a:spLocks noRot="1" noChangeAspect="1" noMove="1" noResize="1" noEditPoints="1" noAdjustHandles="1" noChangeArrowheads="1" noChangeShapeType="1" noTextEdit="1"/>
              </p:cNvSpPr>
              <p:nvPr/>
            </p:nvSpPr>
            <p:spPr>
              <a:xfrm>
                <a:off x="5755194" y="3645169"/>
                <a:ext cx="1820498" cy="63280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p:cNvSpPr txBox="1"/>
              <p:nvPr/>
            </p:nvSpPr>
            <p:spPr>
              <a:xfrm>
                <a:off x="2588653" y="6203431"/>
                <a:ext cx="3421065" cy="307777"/>
              </a:xfrm>
              <a:prstGeom prst="rect">
                <a:avLst/>
              </a:prstGeom>
              <a:noFill/>
            </p:spPr>
            <p:txBody>
              <a:bodyPr wrap="none" lIns="0" tIns="0" rIns="0" bIns="0" rtlCol="0">
                <a:spAutoFit/>
              </a:bodyPr>
              <a:lstStyle/>
              <a:p>
                <a:r>
                  <a:rPr lang="en-US" sz="2000" b="1" dirty="0" smtClean="0">
                    <a:solidFill>
                      <a:srgbClr val="C00000"/>
                    </a:solidFill>
                  </a:rPr>
                  <a:t>If </a:t>
                </a:r>
                <a14:m>
                  <m:oMath xmlns:m="http://schemas.openxmlformats.org/officeDocument/2006/math">
                    <m:sSub>
                      <m:sSubPr>
                        <m:ctrlPr>
                          <a:rPr lang="en-US" sz="2000" b="1" i="1" smtClean="0">
                            <a:solidFill>
                              <a:srgbClr val="C00000"/>
                            </a:solidFill>
                            <a:latin typeface="Cambria Math" panose="02040503050406030204" pitchFamily="18" charset="0"/>
                          </a:rPr>
                        </m:ctrlPr>
                      </m:sSubPr>
                      <m:e>
                        <m:r>
                          <a:rPr lang="en-US" sz="2000" b="1" i="1" smtClean="0">
                            <a:solidFill>
                              <a:srgbClr val="C00000"/>
                            </a:solidFill>
                            <a:latin typeface="Cambria Math" panose="02040503050406030204" pitchFamily="18" charset="0"/>
                          </a:rPr>
                          <m:t>𝒃</m:t>
                        </m:r>
                      </m:e>
                      <m:sub>
                        <m:r>
                          <a:rPr lang="en-US" sz="2000" b="1" i="1" smtClean="0">
                            <a:solidFill>
                              <a:srgbClr val="C00000"/>
                            </a:solidFill>
                            <a:latin typeface="Cambria Math" panose="02040503050406030204" pitchFamily="18" charset="0"/>
                          </a:rPr>
                          <m:t>𝟎</m:t>
                        </m:r>
                      </m:sub>
                    </m:sSub>
                    <m:r>
                      <a:rPr lang="en-US" sz="2000" b="1" i="1" smtClean="0">
                        <a:solidFill>
                          <a:srgbClr val="C00000"/>
                        </a:solidFill>
                        <a:latin typeface="Cambria Math" panose="02040503050406030204" pitchFamily="18" charset="0"/>
                      </a:rPr>
                      <m:t>&gt;</m:t>
                    </m:r>
                    <m:sSub>
                      <m:sSubPr>
                        <m:ctrlPr>
                          <a:rPr lang="en-US" sz="2000" b="1" i="1" smtClean="0">
                            <a:solidFill>
                              <a:srgbClr val="C00000"/>
                            </a:solidFill>
                            <a:latin typeface="Cambria Math" panose="02040503050406030204" pitchFamily="18" charset="0"/>
                          </a:rPr>
                        </m:ctrlPr>
                      </m:sSubPr>
                      <m:e>
                        <m:r>
                          <a:rPr lang="en-US" sz="2000" b="1" i="1" smtClean="0">
                            <a:solidFill>
                              <a:srgbClr val="C00000"/>
                            </a:solidFill>
                            <a:latin typeface="Cambria Math" panose="02040503050406030204" pitchFamily="18" charset="0"/>
                          </a:rPr>
                          <m:t>𝒈</m:t>
                        </m:r>
                      </m:e>
                      <m:sub>
                        <m:r>
                          <a:rPr lang="en-US" sz="2000" b="1" i="1" smtClean="0">
                            <a:solidFill>
                              <a:srgbClr val="C00000"/>
                            </a:solidFill>
                            <a:latin typeface="Cambria Math" panose="02040503050406030204" pitchFamily="18" charset="0"/>
                          </a:rPr>
                          <m:t>𝟎</m:t>
                        </m:r>
                      </m:sub>
                    </m:sSub>
                  </m:oMath>
                </a14:m>
                <a:r>
                  <a:rPr lang="en-US" sz="2000" b="1" dirty="0" smtClean="0">
                    <a:solidFill>
                      <a:srgbClr val="C00000"/>
                    </a:solidFill>
                  </a:rPr>
                  <a:t> then </a:t>
                </a:r>
                <a14:m>
                  <m:oMath xmlns:m="http://schemas.openxmlformats.org/officeDocument/2006/math">
                    <m:r>
                      <a:rPr lang="en-US" sz="2000" b="1" i="1" smtClean="0">
                        <a:solidFill>
                          <a:srgbClr val="C00000"/>
                        </a:solidFill>
                        <a:latin typeface="Cambria Math" panose="02040503050406030204" pitchFamily="18" charset="0"/>
                      </a:rPr>
                      <m:t>𝑯</m:t>
                    </m:r>
                    <m:r>
                      <a:rPr lang="en-US" sz="2000" b="1" i="1" smtClean="0">
                        <a:solidFill>
                          <a:srgbClr val="C00000"/>
                        </a:solidFill>
                        <a:latin typeface="Cambria Math" panose="02040503050406030204" pitchFamily="18" charset="0"/>
                      </a:rPr>
                      <m:t>=</m:t>
                    </m:r>
                    <m:r>
                      <a:rPr lang="en-US" sz="2000" b="1" i="1" smtClean="0">
                        <a:solidFill>
                          <a:srgbClr val="C00000"/>
                        </a:solidFill>
                        <a:latin typeface="Cambria Math" panose="02040503050406030204" pitchFamily="18" charset="0"/>
                      </a:rPr>
                      <m:t>𝟑𝟔𝟎</m:t>
                    </m:r>
                    <m:r>
                      <a:rPr lang="en-US" sz="2000" b="1" i="1" smtClean="0">
                        <a:solidFill>
                          <a:srgbClr val="C00000"/>
                        </a:solidFill>
                        <a:latin typeface="Cambria Math" panose="02040503050406030204" pitchFamily="18" charset="0"/>
                        <a:ea typeface="Cambria Math" panose="02040503050406030204" pitchFamily="18" charset="0"/>
                      </a:rPr>
                      <m:t>°−</m:t>
                    </m:r>
                    <m:r>
                      <a:rPr lang="en-US" sz="2000" b="1" i="1" smtClean="0">
                        <a:solidFill>
                          <a:srgbClr val="C00000"/>
                        </a:solidFill>
                        <a:latin typeface="Cambria Math" panose="02040503050406030204" pitchFamily="18" charset="0"/>
                        <a:ea typeface="Cambria Math" panose="02040503050406030204" pitchFamily="18" charset="0"/>
                      </a:rPr>
                      <m:t>𝑯</m:t>
                    </m:r>
                  </m:oMath>
                </a14:m>
                <a:endParaRPr lang="en-US" sz="2000" b="1" dirty="0">
                  <a:solidFill>
                    <a:srgbClr val="C00000"/>
                  </a:solidFill>
                </a:endParaRPr>
              </a:p>
            </p:txBody>
          </p:sp>
        </mc:Choice>
        <mc:Fallback>
          <p:sp>
            <p:nvSpPr>
              <p:cNvPr id="4" name="TextBox 3"/>
              <p:cNvSpPr txBox="1">
                <a:spLocks noRot="1" noChangeAspect="1" noMove="1" noResize="1" noEditPoints="1" noAdjustHandles="1" noChangeArrowheads="1" noChangeShapeType="1" noTextEdit="1"/>
              </p:cNvSpPr>
              <p:nvPr/>
            </p:nvSpPr>
            <p:spPr>
              <a:xfrm>
                <a:off x="2588653" y="6203431"/>
                <a:ext cx="3421065" cy="307777"/>
              </a:xfrm>
              <a:prstGeom prst="rect">
                <a:avLst/>
              </a:prstGeom>
              <a:blipFill rotWithShape="0">
                <a:blip r:embed="rId7"/>
                <a:stretch>
                  <a:fillRect l="-4635" t="-24000" r="-1783" b="-52000"/>
                </a:stretch>
              </a:blipFill>
            </p:spPr>
            <p:txBody>
              <a:bodyPr/>
              <a:lstStyle/>
              <a:p>
                <a:r>
                  <a:rPr lang="en-US">
                    <a:noFill/>
                  </a:rPr>
                  <a:t> </a:t>
                </a:r>
              </a:p>
            </p:txBody>
          </p:sp>
        </mc:Fallback>
      </mc:AlternateContent>
    </p:spTree>
    <p:extLst>
      <p:ext uri="{BB962C8B-B14F-4D97-AF65-F5344CB8AC3E}">
        <p14:creationId xmlns:p14="http://schemas.microsoft.com/office/powerpoint/2010/main" val="155536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494" t="4770" r="3040"/>
          <a:stretch/>
        </p:blipFill>
        <p:spPr>
          <a:xfrm>
            <a:off x="4286250" y="1135868"/>
            <a:ext cx="4752305" cy="4691042"/>
          </a:xfrm>
          <a:prstGeom prst="rect">
            <a:avLst/>
          </a:prstGeom>
        </p:spPr>
      </p:pic>
      <p:sp>
        <p:nvSpPr>
          <p:cNvPr id="2" name="Title 1"/>
          <p:cNvSpPr>
            <a:spLocks noGrp="1"/>
          </p:cNvSpPr>
          <p:nvPr>
            <p:ph type="title"/>
          </p:nvPr>
        </p:nvSpPr>
        <p:spPr/>
        <p:txBody>
          <a:bodyPr/>
          <a:lstStyle/>
          <a:p>
            <a:r>
              <a:rPr lang="en-US" dirty="0" smtClean="0"/>
              <a:t>Calculation of Saturation (S)</a:t>
            </a:r>
            <a:endParaRPr lang="en-US" dirty="0"/>
          </a:p>
        </p:txBody>
      </p:sp>
      <p:pic>
        <p:nvPicPr>
          <p:cNvPr id="3" name="Picture 2"/>
          <p:cNvPicPr>
            <a:picLocks noChangeAspect="1"/>
          </p:cNvPicPr>
          <p:nvPr/>
        </p:nvPicPr>
        <p:blipFill>
          <a:blip r:embed="rId3"/>
          <a:stretch>
            <a:fillRect/>
          </a:stretch>
        </p:blipFill>
        <p:spPr>
          <a:xfrm>
            <a:off x="105445" y="1690689"/>
            <a:ext cx="4286250" cy="3581400"/>
          </a:xfrm>
          <a:prstGeom prst="rect">
            <a:avLst/>
          </a:prstGeom>
        </p:spPr>
      </p:pic>
      <p:sp>
        <p:nvSpPr>
          <p:cNvPr id="5" name="Right Brace 4"/>
          <p:cNvSpPr/>
          <p:nvPr/>
        </p:nvSpPr>
        <p:spPr>
          <a:xfrm rot="1560000">
            <a:off x="2015201" y="3927580"/>
            <a:ext cx="344568" cy="771538"/>
          </a:xfrm>
          <a:prstGeom prst="rightBrace">
            <a:avLst>
              <a:gd name="adj1" fmla="val 8333"/>
              <a:gd name="adj2" fmla="val 53194"/>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e 5"/>
          <p:cNvSpPr/>
          <p:nvPr/>
        </p:nvSpPr>
        <p:spPr>
          <a:xfrm rot="12670163">
            <a:off x="1591643" y="3751799"/>
            <a:ext cx="344568" cy="1156412"/>
          </a:xfrm>
          <a:prstGeom prst="rightBrace">
            <a:avLst>
              <a:gd name="adj1" fmla="val 8333"/>
              <a:gd name="adj2" fmla="val 53194"/>
            </a:avLst>
          </a:prstGeom>
          <a:ln w="28575">
            <a:solidFill>
              <a:srgbClr val="00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TextBox 6"/>
              <p:cNvSpPr txBox="1"/>
              <p:nvPr/>
            </p:nvSpPr>
            <p:spPr>
              <a:xfrm>
                <a:off x="428603" y="5249250"/>
                <a:ext cx="1206741" cy="63632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𝑆</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𝑊𝑃</m:t>
                          </m:r>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b="0" i="1" smtClean="0">
                              <a:latin typeface="Cambria Math" panose="02040503050406030204" pitchFamily="18" charset="0"/>
                            </a:rPr>
                            <m:t>𝑊</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𝑃</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den>
                      </m:f>
                    </m:oMath>
                  </m:oMathPara>
                </a14:m>
                <a:endParaRPr lang="en-US" sz="2000" dirty="0"/>
              </a:p>
            </p:txBody>
          </p:sp>
        </mc:Choice>
        <mc:Fallback>
          <p:sp>
            <p:nvSpPr>
              <p:cNvPr id="7" name="TextBox 6"/>
              <p:cNvSpPr txBox="1">
                <a:spLocks noRot="1" noChangeAspect="1" noMove="1" noResize="1" noEditPoints="1" noAdjustHandles="1" noChangeArrowheads="1" noChangeShapeType="1" noTextEdit="1"/>
              </p:cNvSpPr>
              <p:nvPr/>
            </p:nvSpPr>
            <p:spPr>
              <a:xfrm>
                <a:off x="428603" y="5249250"/>
                <a:ext cx="1206741" cy="636328"/>
              </a:xfrm>
              <a:prstGeom prst="rect">
                <a:avLst/>
              </a:prstGeom>
              <a:blipFill rotWithShape="0">
                <a:blip r:embed="rId4"/>
                <a:stretch>
                  <a:fillRect/>
                </a:stretch>
              </a:blipFill>
            </p:spPr>
            <p:txBody>
              <a:bodyPr/>
              <a:lstStyle/>
              <a:p>
                <a:r>
                  <a:rPr lang="en-US">
                    <a:noFill/>
                  </a:rPr>
                  <a:t> </a:t>
                </a:r>
              </a:p>
            </p:txBody>
          </p:sp>
        </mc:Fallback>
      </mc:AlternateContent>
      <p:cxnSp>
        <p:nvCxnSpPr>
          <p:cNvPr id="9" name="Straight Connector 8"/>
          <p:cNvCxnSpPr/>
          <p:nvPr/>
        </p:nvCxnSpPr>
        <p:spPr>
          <a:xfrm>
            <a:off x="6490952" y="3481389"/>
            <a:ext cx="0" cy="831960"/>
          </a:xfrm>
          <a:prstGeom prst="line">
            <a:avLst/>
          </a:prstGeom>
          <a:ln w="38100">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323527" y="4121239"/>
            <a:ext cx="167425" cy="515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7057622" y="4191505"/>
            <a:ext cx="996344" cy="2482362"/>
            <a:chOff x="7057622" y="4191505"/>
            <a:chExt cx="996344" cy="2482362"/>
          </a:xfrm>
        </p:grpSpPr>
        <p:grpSp>
          <p:nvGrpSpPr>
            <p:cNvPr id="26" name="Group 25"/>
            <p:cNvGrpSpPr/>
            <p:nvPr/>
          </p:nvGrpSpPr>
          <p:grpSpPr>
            <a:xfrm>
              <a:off x="7057622" y="4463705"/>
              <a:ext cx="708338" cy="1935655"/>
              <a:chOff x="6684135" y="4735601"/>
              <a:chExt cx="708338" cy="1935655"/>
            </a:xfrm>
          </p:grpSpPr>
          <p:cxnSp>
            <p:nvCxnSpPr>
              <p:cNvPr id="23" name="Straight Connector 22"/>
              <p:cNvCxnSpPr/>
              <p:nvPr/>
            </p:nvCxnSpPr>
            <p:spPr>
              <a:xfrm flipV="1">
                <a:off x="6939036" y="5550794"/>
                <a:ext cx="427679" cy="4111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379594" y="4735601"/>
                <a:ext cx="0" cy="1227317"/>
              </a:xfrm>
              <a:prstGeom prst="line">
                <a:avLst/>
              </a:prstGeom>
              <a:ln w="38100">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6684135" y="5962918"/>
                <a:ext cx="708338" cy="708338"/>
              </a:xfrm>
              <a:prstGeom prst="line">
                <a:avLst/>
              </a:prstGeom>
              <a:ln w="38100"/>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flipV="1">
                <a:off x="6692248" y="4735602"/>
                <a:ext cx="687346" cy="1935654"/>
              </a:xfrm>
              <a:prstGeom prst="line">
                <a:avLst/>
              </a:prstGeom>
              <a:ln w="3810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mc:Choice xmlns:a14="http://schemas.microsoft.com/office/drawing/2010/main" Requires="a14">
            <p:sp>
              <p:nvSpPr>
                <p:cNvPr id="27" name="TextBox 26"/>
                <p:cNvSpPr txBox="1"/>
                <p:nvPr/>
              </p:nvSpPr>
              <p:spPr>
                <a:xfrm>
                  <a:off x="7761194" y="4191505"/>
                  <a:ext cx="29277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m:t>
                        </m:r>
                      </m:oMath>
                    </m:oMathPara>
                  </a14:m>
                  <a:endParaRPr lang="en-US" dirty="0"/>
                </a:p>
              </p:txBody>
            </p:sp>
          </mc:Choice>
          <mc:Fallback>
            <p:sp>
              <p:nvSpPr>
                <p:cNvPr id="27" name="TextBox 26"/>
                <p:cNvSpPr txBox="1">
                  <a:spLocks noRot="1" noChangeAspect="1" noMove="1" noResize="1" noEditPoints="1" noAdjustHandles="1" noChangeArrowheads="1" noChangeShapeType="1" noTextEdit="1"/>
                </p:cNvSpPr>
                <p:nvPr/>
              </p:nvSpPr>
              <p:spPr>
                <a:xfrm>
                  <a:off x="7761194" y="4191505"/>
                  <a:ext cx="292772" cy="276999"/>
                </a:xfrm>
                <a:prstGeom prst="rect">
                  <a:avLst/>
                </a:prstGeom>
                <a:blipFill rotWithShape="0">
                  <a:blip r:embed="rId5"/>
                  <a:stretch>
                    <a:fillRect l="-16667" r="-14583" b="-88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p:cNvSpPr txBox="1"/>
                <p:nvPr/>
              </p:nvSpPr>
              <p:spPr>
                <a:xfrm>
                  <a:off x="7774073" y="5611197"/>
                  <a:ext cx="20704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oMath>
                    </m:oMathPara>
                  </a14:m>
                  <a:endParaRPr lang="en-US" dirty="0"/>
                </a:p>
              </p:txBody>
            </p:sp>
          </mc:Choice>
          <mc:Fallback>
            <p:sp>
              <p:nvSpPr>
                <p:cNvPr id="28" name="TextBox 27"/>
                <p:cNvSpPr txBox="1">
                  <a:spLocks noRot="1" noChangeAspect="1" noMove="1" noResize="1" noEditPoints="1" noAdjustHandles="1" noChangeArrowheads="1" noChangeShapeType="1" noTextEdit="1"/>
                </p:cNvSpPr>
                <p:nvPr/>
              </p:nvSpPr>
              <p:spPr>
                <a:xfrm>
                  <a:off x="7774073" y="5611197"/>
                  <a:ext cx="207043" cy="276999"/>
                </a:xfrm>
                <a:prstGeom prst="rect">
                  <a:avLst/>
                </a:prstGeom>
                <a:blipFill rotWithShape="0">
                  <a:blip r:embed="rId6"/>
                  <a:stretch>
                    <a:fillRect l="-23529" r="-23529"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p:cNvSpPr txBox="1"/>
                <p:nvPr/>
              </p:nvSpPr>
              <p:spPr>
                <a:xfrm>
                  <a:off x="7100094" y="6396868"/>
                  <a:ext cx="26609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oMath>
                    </m:oMathPara>
                  </a14:m>
                  <a:endParaRPr lang="en-US" dirty="0"/>
                </a:p>
              </p:txBody>
            </p:sp>
          </mc:Choice>
          <mc:Fallback>
            <p:sp>
              <p:nvSpPr>
                <p:cNvPr id="29" name="TextBox 28"/>
                <p:cNvSpPr txBox="1">
                  <a:spLocks noRot="1" noChangeAspect="1" noMove="1" noResize="1" noEditPoints="1" noAdjustHandles="1" noChangeArrowheads="1" noChangeShapeType="1" noTextEdit="1"/>
                </p:cNvSpPr>
                <p:nvPr/>
              </p:nvSpPr>
              <p:spPr>
                <a:xfrm>
                  <a:off x="7100094" y="6396868"/>
                  <a:ext cx="266098" cy="276999"/>
                </a:xfrm>
                <a:prstGeom prst="rect">
                  <a:avLst/>
                </a:prstGeom>
                <a:blipFill rotWithShape="0">
                  <a:blip r:embed="rId7"/>
                  <a:stretch>
                    <a:fillRect l="-23256" r="-25581" b="-108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p:cNvSpPr txBox="1"/>
                <p:nvPr/>
              </p:nvSpPr>
              <p:spPr>
                <a:xfrm>
                  <a:off x="7100094" y="5396476"/>
                  <a:ext cx="21242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oMath>
                    </m:oMathPara>
                  </a14:m>
                  <a:endParaRPr lang="en-US" dirty="0"/>
                </a:p>
              </p:txBody>
            </p:sp>
          </mc:Choice>
          <mc:Fallback>
            <p:sp>
              <p:nvSpPr>
                <p:cNvPr id="30" name="TextBox 29"/>
                <p:cNvSpPr txBox="1">
                  <a:spLocks noRot="1" noChangeAspect="1" noMove="1" noResize="1" noEditPoints="1" noAdjustHandles="1" noChangeArrowheads="1" noChangeShapeType="1" noTextEdit="1"/>
                </p:cNvSpPr>
                <p:nvPr/>
              </p:nvSpPr>
              <p:spPr>
                <a:xfrm>
                  <a:off x="7100094" y="5396476"/>
                  <a:ext cx="212429" cy="276999"/>
                </a:xfrm>
                <a:prstGeom prst="rect">
                  <a:avLst/>
                </a:prstGeom>
                <a:blipFill rotWithShape="0">
                  <a:blip r:embed="rId8"/>
                  <a:stretch>
                    <a:fillRect l="-25714" r="-20000"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p:cNvSpPr txBox="1"/>
                <p:nvPr/>
              </p:nvSpPr>
              <p:spPr>
                <a:xfrm>
                  <a:off x="7794408" y="5043377"/>
                  <a:ext cx="22634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p:txBody>
            </p:sp>
          </mc:Choice>
          <mc:Fallback>
            <p:sp>
              <p:nvSpPr>
                <p:cNvPr id="31" name="TextBox 30"/>
                <p:cNvSpPr txBox="1">
                  <a:spLocks noRot="1" noChangeAspect="1" noMove="1" noResize="1" noEditPoints="1" noAdjustHandles="1" noChangeArrowheads="1" noChangeShapeType="1" noTextEdit="1"/>
                </p:cNvSpPr>
                <p:nvPr/>
              </p:nvSpPr>
              <p:spPr>
                <a:xfrm>
                  <a:off x="7794408" y="5043377"/>
                  <a:ext cx="226344" cy="276999"/>
                </a:xfrm>
                <a:prstGeom prst="rect">
                  <a:avLst/>
                </a:prstGeom>
                <a:blipFill rotWithShape="0">
                  <a:blip r:embed="rId9"/>
                  <a:stretch>
                    <a:fillRect l="-32432" r="-29730" b="-30435"/>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33" name="Rectangle 32"/>
              <p:cNvSpPr/>
              <p:nvPr/>
            </p:nvSpPr>
            <p:spPr>
              <a:xfrm>
                <a:off x="1569091" y="5246729"/>
                <a:ext cx="1015343" cy="66499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𝑊𝑄</m:t>
                          </m:r>
                          <m:r>
                            <a:rPr lang="en-US" i="1">
                              <a:latin typeface="Cambria Math" panose="02040503050406030204" pitchFamily="18" charset="0"/>
                            </a:rPr>
                            <m:t>|</m:t>
                          </m:r>
                        </m:num>
                        <m:den>
                          <m:r>
                            <a:rPr lang="en-US" i="1">
                              <a:latin typeface="Cambria Math" panose="02040503050406030204" pitchFamily="18" charset="0"/>
                            </a:rPr>
                            <m:t>|</m:t>
                          </m:r>
                          <m:r>
                            <a:rPr lang="en-US" i="1">
                              <a:latin typeface="Cambria Math" panose="02040503050406030204" pitchFamily="18" charset="0"/>
                            </a:rPr>
                            <m:t>𝑊𝑇</m:t>
                          </m:r>
                          <m:r>
                            <a:rPr lang="en-US" i="1">
                              <a:latin typeface="Cambria Math" panose="02040503050406030204" pitchFamily="18" charset="0"/>
                            </a:rPr>
                            <m:t>|</m:t>
                          </m:r>
                        </m:den>
                      </m:f>
                    </m:oMath>
                  </m:oMathPara>
                </a14:m>
                <a:endParaRPr lang="en-US" dirty="0"/>
              </a:p>
            </p:txBody>
          </p:sp>
        </mc:Choice>
        <mc:Fallback>
          <p:sp>
            <p:nvSpPr>
              <p:cNvPr id="33" name="Rectangle 32"/>
              <p:cNvSpPr>
                <a:spLocks noRot="1" noChangeAspect="1" noMove="1" noResize="1" noEditPoints="1" noAdjustHandles="1" noChangeArrowheads="1" noChangeShapeType="1" noTextEdit="1"/>
              </p:cNvSpPr>
              <p:nvPr/>
            </p:nvSpPr>
            <p:spPr>
              <a:xfrm>
                <a:off x="1569091" y="5246729"/>
                <a:ext cx="1015343" cy="664990"/>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Rectangle 33"/>
              <p:cNvSpPr/>
              <p:nvPr/>
            </p:nvSpPr>
            <p:spPr>
              <a:xfrm>
                <a:off x="2441432" y="5246729"/>
                <a:ext cx="1716239" cy="67448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𝑊</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𝑄𝑇</m:t>
                          </m:r>
                          <m:r>
                            <a:rPr lang="en-US" b="0" i="1" smtClean="0">
                              <a:latin typeface="Cambria Math" panose="02040503050406030204" pitchFamily="18" charset="0"/>
                            </a:rPr>
                            <m:t>|</m:t>
                          </m:r>
                        </m:num>
                        <m:den>
                          <m:r>
                            <a:rPr lang="en-US" i="1">
                              <a:latin typeface="Cambria Math" panose="02040503050406030204" pitchFamily="18" charset="0"/>
                            </a:rPr>
                            <m:t>|</m:t>
                          </m:r>
                          <m:r>
                            <a:rPr lang="en-US" i="1">
                              <a:latin typeface="Cambria Math" panose="02040503050406030204" pitchFamily="18" charset="0"/>
                            </a:rPr>
                            <m:t>𝑊𝑇</m:t>
                          </m:r>
                          <m:r>
                            <a:rPr lang="en-US" i="1">
                              <a:latin typeface="Cambria Math" panose="02040503050406030204" pitchFamily="18" charset="0"/>
                            </a:rPr>
                            <m:t>|</m:t>
                          </m:r>
                        </m:den>
                      </m:f>
                    </m:oMath>
                  </m:oMathPara>
                </a14:m>
                <a:endParaRPr lang="en-US" dirty="0"/>
              </a:p>
            </p:txBody>
          </p:sp>
        </mc:Choice>
        <mc:Fallback>
          <p:sp>
            <p:nvSpPr>
              <p:cNvPr id="34" name="Rectangle 33"/>
              <p:cNvSpPr>
                <a:spLocks noRot="1" noChangeAspect="1" noMove="1" noResize="1" noEditPoints="1" noAdjustHandles="1" noChangeArrowheads="1" noChangeShapeType="1" noTextEdit="1"/>
              </p:cNvSpPr>
              <p:nvPr/>
            </p:nvSpPr>
            <p:spPr>
              <a:xfrm>
                <a:off x="2441432" y="5246729"/>
                <a:ext cx="1716239" cy="674480"/>
              </a:xfrm>
              <a:prstGeom prst="rect">
                <a:avLst/>
              </a:prstGeom>
              <a:blipFill rotWithShape="0">
                <a:blip r:embed="rId11"/>
                <a:stretch>
                  <a:fillRect/>
                </a:stretch>
              </a:blipFill>
            </p:spPr>
            <p:txBody>
              <a:bodyPr/>
              <a:lstStyle/>
              <a:p>
                <a:r>
                  <a:rPr lang="en-US">
                    <a:noFill/>
                  </a:rPr>
                  <a:t> </a:t>
                </a:r>
              </a:p>
            </p:txBody>
          </p:sp>
        </mc:Fallback>
      </mc:AlternateContent>
      <p:grpSp>
        <p:nvGrpSpPr>
          <p:cNvPr id="39" name="Group 38"/>
          <p:cNvGrpSpPr/>
          <p:nvPr/>
        </p:nvGrpSpPr>
        <p:grpSpPr>
          <a:xfrm>
            <a:off x="8010804" y="4463705"/>
            <a:ext cx="657876" cy="1209770"/>
            <a:chOff x="8010804" y="4463705"/>
            <a:chExt cx="657876" cy="1209770"/>
          </a:xfrm>
        </p:grpSpPr>
        <p:sp>
          <p:nvSpPr>
            <p:cNvPr id="37" name="Right Brace 36"/>
            <p:cNvSpPr/>
            <p:nvPr/>
          </p:nvSpPr>
          <p:spPr>
            <a:xfrm>
              <a:off x="8010804" y="4463705"/>
              <a:ext cx="362788" cy="120977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38" name="TextBox 37"/>
                <p:cNvSpPr txBox="1"/>
                <p:nvPr/>
              </p:nvSpPr>
              <p:spPr>
                <a:xfrm>
                  <a:off x="8476320" y="4832391"/>
                  <a:ext cx="192360" cy="5203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m:oMathPara>
                  </a14:m>
                  <a:endParaRPr lang="en-US" dirty="0"/>
                </a:p>
              </p:txBody>
            </p:sp>
          </mc:Choice>
          <mc:Fallback>
            <p:sp>
              <p:nvSpPr>
                <p:cNvPr id="38" name="TextBox 37"/>
                <p:cNvSpPr txBox="1">
                  <a:spLocks noRot="1" noChangeAspect="1" noMove="1" noResize="1" noEditPoints="1" noAdjustHandles="1" noChangeArrowheads="1" noChangeShapeType="1" noTextEdit="1"/>
                </p:cNvSpPr>
                <p:nvPr/>
              </p:nvSpPr>
              <p:spPr>
                <a:xfrm>
                  <a:off x="8476320" y="4832391"/>
                  <a:ext cx="192360" cy="520399"/>
                </a:xfrm>
                <a:prstGeom prst="rect">
                  <a:avLst/>
                </a:prstGeom>
                <a:blipFill rotWithShape="0">
                  <a:blip r:embed="rId12"/>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40" name="Rectangle 39"/>
              <p:cNvSpPr/>
              <p:nvPr/>
            </p:nvSpPr>
            <p:spPr>
              <a:xfrm>
                <a:off x="273191" y="5923820"/>
                <a:ext cx="1803571" cy="78386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𝑆</m:t>
                      </m:r>
                      <m:r>
                        <a:rPr lang="en-US" sz="2000" b="0" i="1" smtClean="0">
                          <a:latin typeface="Cambria Math" panose="02040503050406030204" pitchFamily="18" charset="0"/>
                        </a:rPr>
                        <m:t>=3</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r>
                            <a:rPr lang="en-US" sz="2000" b="0" i="1" smtClean="0">
                              <a:latin typeface="Cambria Math" panose="02040503050406030204" pitchFamily="18" charset="0"/>
                            </a:rPr>
                            <m:t>−</m:t>
                          </m:r>
                          <m:r>
                            <a:rPr lang="en-US" sz="2000" b="0" i="1" smtClean="0">
                              <a:latin typeface="Cambria Math" panose="02040503050406030204" pitchFamily="18" charset="0"/>
                            </a:rPr>
                            <m:t>𝑏</m:t>
                          </m:r>
                        </m:e>
                      </m:d>
                    </m:oMath>
                  </m:oMathPara>
                </a14:m>
                <a:endParaRPr lang="en-US" sz="2000" dirty="0"/>
              </a:p>
            </p:txBody>
          </p:sp>
        </mc:Choice>
        <mc:Fallback>
          <p:sp>
            <p:nvSpPr>
              <p:cNvPr id="40" name="Rectangle 39"/>
              <p:cNvSpPr>
                <a:spLocks noRot="1" noChangeAspect="1" noMove="1" noResize="1" noEditPoints="1" noAdjustHandles="1" noChangeArrowheads="1" noChangeShapeType="1" noTextEdit="1"/>
              </p:cNvSpPr>
              <p:nvPr/>
            </p:nvSpPr>
            <p:spPr>
              <a:xfrm>
                <a:off x="273191" y="5923820"/>
                <a:ext cx="1803571" cy="783869"/>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Rectangle 40"/>
              <p:cNvSpPr/>
              <p:nvPr/>
            </p:nvSpPr>
            <p:spPr>
              <a:xfrm>
                <a:off x="1957435" y="6050969"/>
                <a:ext cx="1253998"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m:t>
                      </m:r>
                      <m:r>
                        <a:rPr lang="en-US" sz="2000" b="0" i="1" smtClean="0">
                          <a:latin typeface="Cambria Math" panose="02040503050406030204" pitchFamily="18" charset="0"/>
                        </a:rPr>
                        <m:t>1−3</m:t>
                      </m:r>
                      <m:r>
                        <a:rPr lang="en-US" sz="2000" b="0" i="1" smtClean="0">
                          <a:latin typeface="Cambria Math" panose="02040503050406030204" pitchFamily="18" charset="0"/>
                        </a:rPr>
                        <m:t>𝑏</m:t>
                      </m:r>
                    </m:oMath>
                  </m:oMathPara>
                </a14:m>
                <a:endParaRPr lang="en-US" sz="2000" dirty="0"/>
              </a:p>
            </p:txBody>
          </p:sp>
        </mc:Choice>
        <mc:Fallback>
          <p:sp>
            <p:nvSpPr>
              <p:cNvPr id="41" name="Rectangle 40"/>
              <p:cNvSpPr>
                <a:spLocks noRot="1" noChangeAspect="1" noMove="1" noResize="1" noEditPoints="1" noAdjustHandles="1" noChangeArrowheads="1" noChangeShapeType="1" noTextEdit="1"/>
              </p:cNvSpPr>
              <p:nvPr/>
            </p:nvSpPr>
            <p:spPr>
              <a:xfrm>
                <a:off x="1957435" y="6050969"/>
                <a:ext cx="1253998" cy="400110"/>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Rectangle 41"/>
              <p:cNvSpPr/>
              <p:nvPr/>
            </p:nvSpPr>
            <p:spPr>
              <a:xfrm>
                <a:off x="3137697" y="6050969"/>
                <a:ext cx="1980157"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1" i="1" smtClean="0">
                          <a:latin typeface="Cambria Math" panose="02040503050406030204" pitchFamily="18" charset="0"/>
                        </a:rPr>
                        <m:t>𝑺</m:t>
                      </m:r>
                      <m:r>
                        <a:rPr lang="en-US" sz="2000" b="1" i="1" smtClean="0">
                          <a:latin typeface="Cambria Math" panose="02040503050406030204" pitchFamily="18" charset="0"/>
                        </a:rPr>
                        <m:t>=(</m:t>
                      </m:r>
                      <m:r>
                        <a:rPr lang="en-US" sz="2000" b="1" i="1" smtClean="0">
                          <a:latin typeface="Cambria Math" panose="02040503050406030204" pitchFamily="18" charset="0"/>
                        </a:rPr>
                        <m:t>𝟏</m:t>
                      </m:r>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𝒃</m:t>
                          </m:r>
                        </m:e>
                        <m:sub>
                          <m:r>
                            <a:rPr lang="en-US" sz="2000" b="1" i="1" smtClean="0">
                              <a:latin typeface="Cambria Math" panose="02040503050406030204" pitchFamily="18" charset="0"/>
                            </a:rPr>
                            <m:t>𝟎</m:t>
                          </m:r>
                        </m:sub>
                      </m:sSub>
                      <m:r>
                        <a:rPr lang="en-US" sz="2000" b="1" i="1" smtClean="0">
                          <a:latin typeface="Cambria Math" panose="02040503050406030204" pitchFamily="18" charset="0"/>
                        </a:rPr>
                        <m:t>)</m:t>
                      </m:r>
                    </m:oMath>
                  </m:oMathPara>
                </a14:m>
                <a:endParaRPr lang="en-US" sz="2000" b="1" dirty="0"/>
              </a:p>
            </p:txBody>
          </p:sp>
        </mc:Choice>
        <mc:Fallback>
          <p:sp>
            <p:nvSpPr>
              <p:cNvPr id="42" name="Rectangle 41"/>
              <p:cNvSpPr>
                <a:spLocks noRot="1" noChangeAspect="1" noMove="1" noResize="1" noEditPoints="1" noAdjustHandles="1" noChangeArrowheads="1" noChangeShapeType="1" noTextEdit="1"/>
              </p:cNvSpPr>
              <p:nvPr/>
            </p:nvSpPr>
            <p:spPr>
              <a:xfrm>
                <a:off x="3137697" y="6050969"/>
                <a:ext cx="1980157" cy="400110"/>
              </a:xfrm>
              <a:prstGeom prst="rect">
                <a:avLst/>
              </a:prstGeom>
              <a:blipFill rotWithShape="0">
                <a:blip r:embed="rId15"/>
                <a:stretch>
                  <a:fillRect b="-18462"/>
                </a:stretch>
              </a:blipFill>
            </p:spPr>
            <p:txBody>
              <a:bodyPr/>
              <a:lstStyle/>
              <a:p>
                <a:r>
                  <a:rPr lang="en-US">
                    <a:noFill/>
                  </a:rPr>
                  <a:t> </a:t>
                </a:r>
              </a:p>
            </p:txBody>
          </p:sp>
        </mc:Fallback>
      </mc:AlternateContent>
    </p:spTree>
    <p:extLst>
      <p:ext uri="{BB962C8B-B14F-4D97-AF65-F5344CB8AC3E}">
        <p14:creationId xmlns:p14="http://schemas.microsoft.com/office/powerpoint/2010/main" val="253965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33" grpId="0"/>
      <p:bldP spid="34" grpId="0"/>
      <p:bldP spid="40" grpId="0"/>
      <p:bldP spid="41" grpId="0"/>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Calculation of S</a:t>
            </a:r>
            <a:endParaRPr lang="en-US" dirty="0"/>
          </a:p>
        </p:txBody>
      </p:sp>
      <p:pic>
        <p:nvPicPr>
          <p:cNvPr id="3" name="Picture 2"/>
          <p:cNvPicPr>
            <a:picLocks noChangeAspect="1"/>
          </p:cNvPicPr>
          <p:nvPr/>
        </p:nvPicPr>
        <p:blipFill>
          <a:blip r:embed="rId2"/>
          <a:stretch>
            <a:fillRect/>
          </a:stretch>
        </p:blipFill>
        <p:spPr>
          <a:xfrm>
            <a:off x="628650" y="1858115"/>
            <a:ext cx="4286250" cy="3581400"/>
          </a:xfrm>
          <a:prstGeom prst="rect">
            <a:avLst/>
          </a:prstGeom>
        </p:spPr>
      </p:pic>
      <p:sp>
        <p:nvSpPr>
          <p:cNvPr id="4" name="Isosceles Triangle 27"/>
          <p:cNvSpPr/>
          <p:nvPr/>
        </p:nvSpPr>
        <p:spPr>
          <a:xfrm>
            <a:off x="1076702" y="4082603"/>
            <a:ext cx="3351170" cy="969778"/>
          </a:xfrm>
          <a:custGeom>
            <a:avLst/>
            <a:gdLst>
              <a:gd name="connsiteX0" fmla="*/ 0 w 3003439"/>
              <a:gd name="connsiteY0" fmla="*/ 918262 h 918262"/>
              <a:gd name="connsiteX1" fmla="*/ 1501720 w 3003439"/>
              <a:gd name="connsiteY1" fmla="*/ 0 h 918262"/>
              <a:gd name="connsiteX2" fmla="*/ 3003439 w 3003439"/>
              <a:gd name="connsiteY2" fmla="*/ 918262 h 918262"/>
              <a:gd name="connsiteX3" fmla="*/ 0 w 3003439"/>
              <a:gd name="connsiteY3" fmla="*/ 918262 h 918262"/>
              <a:gd name="connsiteX0" fmla="*/ 0 w 3196623"/>
              <a:gd name="connsiteY0" fmla="*/ 969778 h 969778"/>
              <a:gd name="connsiteX1" fmla="*/ 1694904 w 3196623"/>
              <a:gd name="connsiteY1" fmla="*/ 0 h 969778"/>
              <a:gd name="connsiteX2" fmla="*/ 3196623 w 3196623"/>
              <a:gd name="connsiteY2" fmla="*/ 918262 h 969778"/>
              <a:gd name="connsiteX3" fmla="*/ 0 w 3196623"/>
              <a:gd name="connsiteY3" fmla="*/ 969778 h 969778"/>
              <a:gd name="connsiteX0" fmla="*/ 0 w 3351170"/>
              <a:gd name="connsiteY0" fmla="*/ 969778 h 969778"/>
              <a:gd name="connsiteX1" fmla="*/ 1694904 w 3351170"/>
              <a:gd name="connsiteY1" fmla="*/ 0 h 969778"/>
              <a:gd name="connsiteX2" fmla="*/ 3351170 w 3351170"/>
              <a:gd name="connsiteY2" fmla="*/ 969778 h 969778"/>
              <a:gd name="connsiteX3" fmla="*/ 0 w 3351170"/>
              <a:gd name="connsiteY3" fmla="*/ 969778 h 969778"/>
            </a:gdLst>
            <a:ahLst/>
            <a:cxnLst>
              <a:cxn ang="0">
                <a:pos x="connsiteX0" y="connsiteY0"/>
              </a:cxn>
              <a:cxn ang="0">
                <a:pos x="connsiteX1" y="connsiteY1"/>
              </a:cxn>
              <a:cxn ang="0">
                <a:pos x="connsiteX2" y="connsiteY2"/>
              </a:cxn>
              <a:cxn ang="0">
                <a:pos x="connsiteX3" y="connsiteY3"/>
              </a:cxn>
            </a:cxnLst>
            <a:rect l="l" t="t" r="r" b="b"/>
            <a:pathLst>
              <a:path w="3351170" h="969778">
                <a:moveTo>
                  <a:pt x="0" y="969778"/>
                </a:moveTo>
                <a:lnTo>
                  <a:pt x="1694904" y="0"/>
                </a:lnTo>
                <a:lnTo>
                  <a:pt x="3351170" y="969778"/>
                </a:lnTo>
                <a:lnTo>
                  <a:pt x="0" y="969778"/>
                </a:lnTo>
                <a:close/>
              </a:path>
            </a:pathLst>
          </a:custGeom>
          <a:gradFill flip="none" rotWithShape="1">
            <a:gsLst>
              <a:gs pos="0">
                <a:srgbClr val="FF0000"/>
              </a:gs>
              <a:gs pos="46000">
                <a:srgbClr val="FF0000">
                  <a:alpha val="52000"/>
                </a:srgbClr>
              </a:gs>
              <a:gs pos="100000">
                <a:srgbClr val="00FF00">
                  <a:alpha val="20000"/>
                </a:srgb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RG</a:t>
            </a:r>
            <a:endParaRPr lang="en-US" sz="2400" b="1" dirty="0"/>
          </a:p>
        </p:txBody>
      </p:sp>
      <p:sp>
        <p:nvSpPr>
          <p:cNvPr id="5" name="TextBox 4"/>
          <p:cNvSpPr txBox="1"/>
          <p:nvPr/>
        </p:nvSpPr>
        <p:spPr>
          <a:xfrm>
            <a:off x="4914900" y="1858115"/>
            <a:ext cx="2047355" cy="400110"/>
          </a:xfrm>
          <a:prstGeom prst="rect">
            <a:avLst/>
          </a:prstGeom>
          <a:noFill/>
        </p:spPr>
        <p:txBody>
          <a:bodyPr wrap="none" rtlCol="0">
            <a:spAutoFit/>
          </a:bodyPr>
          <a:lstStyle/>
          <a:p>
            <a:r>
              <a:rPr lang="en-US" sz="2000" dirty="0" smtClean="0"/>
              <a:t>In the RG sector</a:t>
            </a:r>
            <a:endParaRPr lang="en-US" sz="2000" dirty="0"/>
          </a:p>
        </p:txBody>
      </p:sp>
      <mc:AlternateContent xmlns:mc="http://schemas.openxmlformats.org/markup-compatibility/2006">
        <mc:Choice xmlns:a14="http://schemas.microsoft.com/office/drawing/2010/main" Requires="a14">
          <p:sp>
            <p:nvSpPr>
              <p:cNvPr id="6" name="TextBox 5"/>
              <p:cNvSpPr txBox="1"/>
              <p:nvPr/>
            </p:nvSpPr>
            <p:spPr>
              <a:xfrm>
                <a:off x="4914900" y="2425651"/>
                <a:ext cx="2214709"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min</m:t>
                          </m:r>
                        </m:fName>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e>
                      </m:func>
                    </m:oMath>
                  </m:oMathPara>
                </a14:m>
                <a:endParaRPr lang="en-US" sz="2000" dirty="0"/>
              </a:p>
            </p:txBody>
          </p:sp>
        </mc:Choice>
        <mc:Fallback>
          <p:sp>
            <p:nvSpPr>
              <p:cNvPr id="6" name="TextBox 5"/>
              <p:cNvSpPr txBox="1">
                <a:spLocks noRot="1" noChangeAspect="1" noMove="1" noResize="1" noEditPoints="1" noAdjustHandles="1" noChangeArrowheads="1" noChangeShapeType="1" noTextEdit="1"/>
              </p:cNvSpPr>
              <p:nvPr/>
            </p:nvSpPr>
            <p:spPr>
              <a:xfrm>
                <a:off x="4914900" y="2425651"/>
                <a:ext cx="2214709" cy="307777"/>
              </a:xfrm>
              <a:prstGeom prst="rect">
                <a:avLst/>
              </a:prstGeom>
              <a:blipFill rotWithShape="0">
                <a:blip r:embed="rId3"/>
                <a:stretch>
                  <a:fillRect l="-2198" r="-3571" b="-4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4914900" y="3057270"/>
                <a:ext cx="29326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𝑺</m:t>
                      </m:r>
                      <m:r>
                        <a:rPr lang="en-US" sz="2000" b="1" i="1" smtClean="0">
                          <a:latin typeface="Cambria Math" panose="02040503050406030204" pitchFamily="18" charset="0"/>
                        </a:rPr>
                        <m:t>=</m:t>
                      </m:r>
                      <m:r>
                        <a:rPr lang="en-US" sz="2000" b="1" i="1" smtClean="0">
                          <a:latin typeface="Cambria Math" panose="02040503050406030204" pitchFamily="18" charset="0"/>
                        </a:rPr>
                        <m:t>𝟏</m:t>
                      </m:r>
                      <m:r>
                        <a:rPr lang="en-US" sz="2000" b="1" i="1" smtClean="0">
                          <a:latin typeface="Cambria Math" panose="02040503050406030204" pitchFamily="18" charset="0"/>
                        </a:rPr>
                        <m:t>−</m:t>
                      </m:r>
                      <m:r>
                        <a:rPr lang="en-US" sz="2000" b="1" i="1" smtClean="0">
                          <a:latin typeface="Cambria Math" panose="02040503050406030204" pitchFamily="18" charset="0"/>
                        </a:rPr>
                        <m:t>𝒎𝒊𝒏</m:t>
                      </m:r>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m:t>
                          </m:r>
                        </m:e>
                        <m:sub>
                          <m:r>
                            <a:rPr lang="en-US" sz="2000" b="1" i="1" smtClean="0">
                              <a:latin typeface="Cambria Math" panose="02040503050406030204" pitchFamily="18" charset="0"/>
                            </a:rPr>
                            <m:t>𝟎</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𝒈</m:t>
                          </m:r>
                        </m:e>
                        <m:sub>
                          <m:r>
                            <a:rPr lang="en-US" sz="2000" b="1" i="1" smtClean="0">
                              <a:latin typeface="Cambria Math" panose="02040503050406030204" pitchFamily="18" charset="0"/>
                            </a:rPr>
                            <m:t>𝟎</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𝒃</m:t>
                          </m:r>
                        </m:e>
                        <m:sub>
                          <m:r>
                            <a:rPr lang="en-US" sz="2000" b="1" i="1" smtClean="0">
                              <a:latin typeface="Cambria Math" panose="02040503050406030204" pitchFamily="18" charset="0"/>
                            </a:rPr>
                            <m:t>𝟎</m:t>
                          </m:r>
                        </m:sub>
                      </m:sSub>
                      <m:r>
                        <a:rPr lang="en-US" sz="2000" b="1" i="1" smtClean="0">
                          <a:latin typeface="Cambria Math" panose="02040503050406030204" pitchFamily="18" charset="0"/>
                        </a:rPr>
                        <m:t>)</m:t>
                      </m:r>
                    </m:oMath>
                  </m:oMathPara>
                </a14:m>
                <a:endParaRPr lang="en-US" sz="2000" b="1" dirty="0"/>
              </a:p>
            </p:txBody>
          </p:sp>
        </mc:Choice>
        <mc:Fallback>
          <p:sp>
            <p:nvSpPr>
              <p:cNvPr id="7" name="Rectangle 6"/>
              <p:cNvSpPr>
                <a:spLocks noRot="1" noChangeAspect="1" noMove="1" noResize="1" noEditPoints="1" noAdjustHandles="1" noChangeArrowheads="1" noChangeShapeType="1" noTextEdit="1"/>
              </p:cNvSpPr>
              <p:nvPr/>
            </p:nvSpPr>
            <p:spPr>
              <a:xfrm>
                <a:off x="4914900" y="3057270"/>
                <a:ext cx="2932662" cy="400110"/>
              </a:xfrm>
              <a:prstGeom prst="rect">
                <a:avLst/>
              </a:prstGeom>
              <a:blipFill rotWithShape="0">
                <a:blip r:embed="rId4"/>
                <a:stretch>
                  <a:fillRect b="-184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4914900" y="3648815"/>
                <a:ext cx="4004751" cy="675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𝑺</m:t>
                      </m:r>
                      <m:r>
                        <a:rPr lang="en-US" sz="2000" b="1" i="1" smtClean="0">
                          <a:latin typeface="Cambria Math" panose="02040503050406030204" pitchFamily="18" charset="0"/>
                        </a:rPr>
                        <m:t>=</m:t>
                      </m:r>
                      <m:r>
                        <a:rPr lang="en-US" sz="2000" b="1" i="1" smtClean="0">
                          <a:latin typeface="Cambria Math" panose="02040503050406030204" pitchFamily="18" charset="0"/>
                        </a:rPr>
                        <m:t>𝟏</m:t>
                      </m:r>
                      <m:r>
                        <a:rPr lang="en-US" sz="2000" b="1" i="1" smtClean="0">
                          <a:latin typeface="Cambria Math" panose="02040503050406030204" pitchFamily="18" charset="0"/>
                        </a:rPr>
                        <m:t>−</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𝟑</m:t>
                          </m:r>
                        </m:num>
                        <m:den>
                          <m:r>
                            <a:rPr lang="en-US" sz="2000" b="1" i="1" smtClean="0">
                              <a:latin typeface="Cambria Math" panose="02040503050406030204" pitchFamily="18" charset="0"/>
                            </a:rPr>
                            <m:t>𝑹</m:t>
                          </m:r>
                          <m:r>
                            <a:rPr lang="en-US" sz="2000" b="1" i="1" smtClean="0">
                              <a:latin typeface="Cambria Math" panose="02040503050406030204" pitchFamily="18" charset="0"/>
                            </a:rPr>
                            <m:t>+</m:t>
                          </m:r>
                          <m:r>
                            <a:rPr lang="en-US" sz="2000" b="1" i="1" smtClean="0">
                              <a:latin typeface="Cambria Math" panose="02040503050406030204" pitchFamily="18" charset="0"/>
                            </a:rPr>
                            <m:t>𝑮</m:t>
                          </m:r>
                          <m:r>
                            <a:rPr lang="en-US" sz="2000" b="1" i="1" smtClean="0">
                              <a:latin typeface="Cambria Math" panose="02040503050406030204" pitchFamily="18" charset="0"/>
                            </a:rPr>
                            <m:t>+</m:t>
                          </m:r>
                          <m:r>
                            <a:rPr lang="en-US" sz="2000" b="1" i="1" smtClean="0">
                              <a:latin typeface="Cambria Math" panose="02040503050406030204" pitchFamily="18" charset="0"/>
                            </a:rPr>
                            <m:t>𝑩</m:t>
                          </m:r>
                        </m:den>
                      </m:f>
                      <m:r>
                        <a:rPr lang="en-US" sz="2000" b="1" i="1" smtClean="0">
                          <a:latin typeface="Cambria Math" panose="02040503050406030204" pitchFamily="18" charset="0"/>
                        </a:rPr>
                        <m:t>[</m:t>
                      </m:r>
                      <m:r>
                        <a:rPr lang="en-US" sz="2000" b="1" i="1" smtClean="0">
                          <a:latin typeface="Cambria Math" panose="02040503050406030204" pitchFamily="18" charset="0"/>
                        </a:rPr>
                        <m:t>𝒎𝒊𝒏</m:t>
                      </m:r>
                      <m:d>
                        <m:dPr>
                          <m:ctrlPr>
                            <a:rPr lang="en-US" sz="2000" b="1" i="1" smtClean="0">
                              <a:latin typeface="Cambria Math" panose="02040503050406030204" pitchFamily="18" charset="0"/>
                            </a:rPr>
                          </m:ctrlPr>
                        </m:dPr>
                        <m:e>
                          <m:r>
                            <a:rPr lang="en-US" sz="2000" b="1" i="1" smtClean="0">
                              <a:latin typeface="Cambria Math" panose="02040503050406030204" pitchFamily="18" charset="0"/>
                            </a:rPr>
                            <m:t>𝑹</m:t>
                          </m:r>
                          <m:r>
                            <a:rPr lang="en-US" sz="2000" b="1" i="1" smtClean="0">
                              <a:latin typeface="Cambria Math" panose="02040503050406030204" pitchFamily="18" charset="0"/>
                            </a:rPr>
                            <m:t>,</m:t>
                          </m:r>
                          <m:r>
                            <a:rPr lang="en-US" sz="2000" b="1" i="1" smtClean="0">
                              <a:latin typeface="Cambria Math" panose="02040503050406030204" pitchFamily="18" charset="0"/>
                            </a:rPr>
                            <m:t>𝑮</m:t>
                          </m:r>
                          <m:r>
                            <a:rPr lang="en-US" sz="2000" b="1" i="1" smtClean="0">
                              <a:latin typeface="Cambria Math" panose="02040503050406030204" pitchFamily="18" charset="0"/>
                            </a:rPr>
                            <m:t>,</m:t>
                          </m:r>
                          <m:r>
                            <a:rPr lang="en-US" sz="2000" b="1" i="1" smtClean="0">
                              <a:latin typeface="Cambria Math" panose="02040503050406030204" pitchFamily="18" charset="0"/>
                            </a:rPr>
                            <m:t>𝑩</m:t>
                          </m:r>
                        </m:e>
                      </m:d>
                      <m:r>
                        <a:rPr lang="en-US" sz="2000" b="1" i="1" smtClean="0">
                          <a:latin typeface="Cambria Math" panose="02040503050406030204" pitchFamily="18" charset="0"/>
                        </a:rPr>
                        <m:t>]</m:t>
                      </m:r>
                    </m:oMath>
                  </m:oMathPara>
                </a14:m>
                <a:endParaRPr lang="en-US" sz="2000" b="1" dirty="0"/>
              </a:p>
            </p:txBody>
          </p:sp>
        </mc:Choice>
        <mc:Fallback>
          <p:sp>
            <p:nvSpPr>
              <p:cNvPr id="8" name="Rectangle 7"/>
              <p:cNvSpPr>
                <a:spLocks noRot="1" noChangeAspect="1" noMove="1" noResize="1" noEditPoints="1" noAdjustHandles="1" noChangeArrowheads="1" noChangeShapeType="1" noTextEdit="1"/>
              </p:cNvSpPr>
              <p:nvPr/>
            </p:nvSpPr>
            <p:spPr>
              <a:xfrm>
                <a:off x="4914900" y="3648815"/>
                <a:ext cx="4004751" cy="67569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3775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descr="Rectangle: Click to edit Master text styles&#10;Second level&#10;Third level&#10;Fourth level&#10;Fifth level"/>
          <p:cNvSpPr>
            <a:spLocks noGrp="1" noChangeArrowheads="1"/>
          </p:cNvSpPr>
          <p:nvPr>
            <p:ph type="body" idx="1"/>
          </p:nvPr>
        </p:nvSpPr>
        <p:spPr>
          <a:xfrm>
            <a:off x="684213" y="1592263"/>
            <a:ext cx="7772400" cy="4114800"/>
          </a:xfrm>
        </p:spPr>
        <p:txBody>
          <a:bodyPr/>
          <a:lstStyle/>
          <a:p>
            <a:pPr eaLnBrk="1" hangingPunct="1">
              <a:buFont typeface="Wingdings" panose="05000000000000000000" pitchFamily="2" charset="2"/>
              <a:buChar char="§"/>
            </a:pPr>
            <a:r>
              <a:rPr lang="en-US" altLang="ko-KR" sz="2400" b="1" smtClean="0">
                <a:ea typeface="굴림" pitchFamily="34" charset="-127"/>
              </a:rPr>
              <a:t>Converting colors from RGB to HSI</a:t>
            </a:r>
          </a:p>
          <a:p>
            <a:pPr eaLnBrk="1" hangingPunct="1">
              <a:buFont typeface="Wingdings" panose="05000000000000000000" pitchFamily="2" charset="2"/>
              <a:buNone/>
            </a:pPr>
            <a:endParaRPr lang="en-US" altLang="ko-KR" sz="2400" b="1" smtClean="0">
              <a:ea typeface="굴림" pitchFamily="34" charset="-127"/>
            </a:endParaRPr>
          </a:p>
        </p:txBody>
      </p:sp>
      <p:graphicFrame>
        <p:nvGraphicFramePr>
          <p:cNvPr id="28676" name="Object 4"/>
          <p:cNvGraphicFramePr>
            <a:graphicFrameLocks noChangeAspect="1"/>
          </p:cNvGraphicFramePr>
          <p:nvPr/>
        </p:nvGraphicFramePr>
        <p:xfrm>
          <a:off x="2600325" y="2397125"/>
          <a:ext cx="2979738" cy="865188"/>
        </p:xfrm>
        <a:graphic>
          <a:graphicData uri="http://schemas.openxmlformats.org/presentationml/2006/ole">
            <mc:AlternateContent xmlns:mc="http://schemas.openxmlformats.org/markup-compatibility/2006">
              <mc:Choice xmlns:v="urn:schemas-microsoft-com:vml" Requires="v">
                <p:oleObj spid="_x0000_s5194" name="Equation" r:id="rId3" imgW="1574800" imgH="457200" progId="Equation.3">
                  <p:embed/>
                </p:oleObj>
              </mc:Choice>
              <mc:Fallback>
                <p:oleObj name="Equation" r:id="rId3" imgW="15748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0325" y="2397125"/>
                        <a:ext cx="2979738" cy="865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7" name="Object 5"/>
          <p:cNvGraphicFramePr>
            <a:graphicFrameLocks noChangeAspect="1"/>
          </p:cNvGraphicFramePr>
          <p:nvPr/>
        </p:nvGraphicFramePr>
        <p:xfrm>
          <a:off x="1971675" y="3321050"/>
          <a:ext cx="4586288" cy="1416050"/>
        </p:xfrm>
        <a:graphic>
          <a:graphicData uri="http://schemas.openxmlformats.org/presentationml/2006/ole">
            <mc:AlternateContent xmlns:mc="http://schemas.openxmlformats.org/markup-compatibility/2006">
              <mc:Choice xmlns:v="urn:schemas-microsoft-com:vml" Requires="v">
                <p:oleObj spid="_x0000_s5195" name="Equation" r:id="rId5" imgW="2552700" imgH="787400" progId="Equation.3">
                  <p:embed/>
                </p:oleObj>
              </mc:Choice>
              <mc:Fallback>
                <p:oleObj name="Equation" r:id="rId5" imgW="2552700" imgH="787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1675" y="3321050"/>
                        <a:ext cx="4586288"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8" name="Object 6"/>
          <p:cNvGraphicFramePr>
            <a:graphicFrameLocks noChangeAspect="1"/>
          </p:cNvGraphicFramePr>
          <p:nvPr/>
        </p:nvGraphicFramePr>
        <p:xfrm>
          <a:off x="2339975" y="4713288"/>
          <a:ext cx="3771900" cy="768350"/>
        </p:xfrm>
        <a:graphic>
          <a:graphicData uri="http://schemas.openxmlformats.org/presentationml/2006/ole">
            <mc:AlternateContent xmlns:mc="http://schemas.openxmlformats.org/markup-compatibility/2006">
              <mc:Choice xmlns:v="urn:schemas-microsoft-com:vml" Requires="v">
                <p:oleObj spid="_x0000_s5196" name="Equation" r:id="rId7" imgW="2057400" imgH="419100" progId="Equation.3">
                  <p:embed/>
                </p:oleObj>
              </mc:Choice>
              <mc:Fallback>
                <p:oleObj name="Equation" r:id="rId7" imgW="2057400" imgH="419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975" y="4713288"/>
                        <a:ext cx="3771900"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9" name="Object 7"/>
          <p:cNvGraphicFramePr>
            <a:graphicFrameLocks noChangeAspect="1"/>
          </p:cNvGraphicFramePr>
          <p:nvPr/>
        </p:nvGraphicFramePr>
        <p:xfrm>
          <a:off x="3001963" y="5591175"/>
          <a:ext cx="2362200" cy="862013"/>
        </p:xfrm>
        <a:graphic>
          <a:graphicData uri="http://schemas.openxmlformats.org/presentationml/2006/ole">
            <mc:AlternateContent xmlns:mc="http://schemas.openxmlformats.org/markup-compatibility/2006">
              <mc:Choice xmlns:v="urn:schemas-microsoft-com:vml" Requires="v">
                <p:oleObj spid="_x0000_s5197" name="Equation" r:id="rId9" imgW="1079032" imgH="393529" progId="Equation.3">
                  <p:embed/>
                </p:oleObj>
              </mc:Choice>
              <mc:Fallback>
                <p:oleObj name="Equation" r:id="rId9" imgW="1079032"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01963" y="5591175"/>
                        <a:ext cx="2362200" cy="862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80" name="Rectangle 8"/>
          <p:cNvSpPr>
            <a:spLocks noChangeArrowheads="1"/>
          </p:cNvSpPr>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defTabSz="685800">
              <a:lnSpc>
                <a:spcPct val="90000"/>
              </a:lnSpc>
              <a:spcBef>
                <a:spcPct val="0"/>
              </a:spcBef>
            </a:pPr>
            <a:r>
              <a:rPr lang="en-US" altLang="ko-KR" sz="3300" dirty="0">
                <a:latin typeface="+mj-lt"/>
                <a:ea typeface="+mj-ea"/>
                <a:cs typeface="+mj-cs"/>
              </a:rPr>
              <a:t>The HSI Color Models</a:t>
            </a:r>
          </a:p>
        </p:txBody>
      </p:sp>
    </p:spTree>
    <p:extLst>
      <p:ext uri="{BB962C8B-B14F-4D97-AF65-F5344CB8AC3E}">
        <p14:creationId xmlns:p14="http://schemas.microsoft.com/office/powerpoint/2010/main" val="9345976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ltLang="ko-KR" dirty="0"/>
              <a:t>Converting </a:t>
            </a:r>
            <a:r>
              <a:rPr lang="en-GB" altLang="ko-KR" dirty="0" err="1"/>
              <a:t>colors</a:t>
            </a:r>
            <a:r>
              <a:rPr lang="en-GB" altLang="ko-KR" dirty="0"/>
              <a:t> from HSI to </a:t>
            </a:r>
            <a:r>
              <a:rPr lang="en-GB" altLang="ko-KR" dirty="0" smtClean="0"/>
              <a:t>RGB</a:t>
            </a:r>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628650" y="1690689"/>
                <a:ext cx="6423553" cy="1015663"/>
              </a:xfrm>
              <a:prstGeom prst="rect">
                <a:avLst/>
              </a:prstGeom>
              <a:noFill/>
            </p:spPr>
            <p:txBody>
              <a:bodyPr wrap="none" rtlCol="0">
                <a:spAutoFit/>
              </a:bodyPr>
              <a:lstStyle/>
              <a:p>
                <a:r>
                  <a:rPr lang="en-US" sz="2000" b="1" dirty="0" smtClean="0">
                    <a:solidFill>
                      <a:srgbClr val="0000FF"/>
                    </a:solidFill>
                  </a:rPr>
                  <a:t>Input: </a:t>
                </a:r>
                <a:r>
                  <a:rPr lang="en-US" sz="2000" dirty="0" smtClean="0"/>
                  <a:t>HSI values within the range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0,1</m:t>
                        </m:r>
                      </m:e>
                    </m:d>
                  </m:oMath>
                </a14:m>
                <a:endParaRPr lang="en-US" sz="2000" b="0" dirty="0" smtClean="0"/>
              </a:p>
              <a:p>
                <a:endParaRPr lang="en-US" sz="2000" dirty="0" smtClean="0"/>
              </a:p>
              <a:p>
                <a:r>
                  <a:rPr lang="en-US" sz="2000" b="1" dirty="0" smtClean="0">
                    <a:solidFill>
                      <a:srgbClr val="C00000"/>
                    </a:solidFill>
                  </a:rPr>
                  <a:t>Output: </a:t>
                </a:r>
                <a:r>
                  <a:rPr lang="en-US" sz="2000" dirty="0" smtClean="0"/>
                  <a:t>Corresponding RGB values in the same range</a:t>
                </a:r>
                <a:endParaRPr lang="en-US" sz="2000" dirty="0"/>
              </a:p>
            </p:txBody>
          </p:sp>
        </mc:Choice>
        <mc:Fallback>
          <p:sp>
            <p:nvSpPr>
              <p:cNvPr id="5" name="TextBox 4"/>
              <p:cNvSpPr txBox="1">
                <a:spLocks noRot="1" noChangeAspect="1" noMove="1" noResize="1" noEditPoints="1" noAdjustHandles="1" noChangeArrowheads="1" noChangeShapeType="1" noTextEdit="1"/>
              </p:cNvSpPr>
              <p:nvPr/>
            </p:nvSpPr>
            <p:spPr>
              <a:xfrm>
                <a:off x="628650" y="1690689"/>
                <a:ext cx="6423553" cy="1015663"/>
              </a:xfrm>
              <a:prstGeom prst="rect">
                <a:avLst/>
              </a:prstGeom>
              <a:blipFill rotWithShape="0">
                <a:blip r:embed="rId2"/>
                <a:stretch>
                  <a:fillRect l="-949" t="-2395" b="-10180"/>
                </a:stretch>
              </a:blipFill>
            </p:spPr>
            <p:txBody>
              <a:bodyPr/>
              <a:lstStyle/>
              <a:p>
                <a:r>
                  <a:rPr lang="en-US">
                    <a:noFill/>
                  </a:rPr>
                  <a:t> </a:t>
                </a:r>
              </a:p>
            </p:txBody>
          </p:sp>
        </mc:Fallback>
      </mc:AlternateContent>
      <p:pic>
        <p:nvPicPr>
          <p:cNvPr id="28" name="Picture 27"/>
          <p:cNvPicPr>
            <a:picLocks noChangeAspect="1"/>
          </p:cNvPicPr>
          <p:nvPr/>
        </p:nvPicPr>
        <p:blipFill>
          <a:blip r:embed="rId3"/>
          <a:stretch>
            <a:fillRect/>
          </a:stretch>
        </p:blipFill>
        <p:spPr>
          <a:xfrm>
            <a:off x="2083963" y="3016252"/>
            <a:ext cx="4286250" cy="3581400"/>
          </a:xfrm>
          <a:prstGeom prst="rect">
            <a:avLst/>
          </a:prstGeom>
        </p:spPr>
      </p:pic>
      <p:sp>
        <p:nvSpPr>
          <p:cNvPr id="29" name="Isosceles Triangle 27"/>
          <p:cNvSpPr/>
          <p:nvPr/>
        </p:nvSpPr>
        <p:spPr>
          <a:xfrm>
            <a:off x="2532015" y="5240740"/>
            <a:ext cx="3351170" cy="969778"/>
          </a:xfrm>
          <a:custGeom>
            <a:avLst/>
            <a:gdLst>
              <a:gd name="connsiteX0" fmla="*/ 0 w 3003439"/>
              <a:gd name="connsiteY0" fmla="*/ 918262 h 918262"/>
              <a:gd name="connsiteX1" fmla="*/ 1501720 w 3003439"/>
              <a:gd name="connsiteY1" fmla="*/ 0 h 918262"/>
              <a:gd name="connsiteX2" fmla="*/ 3003439 w 3003439"/>
              <a:gd name="connsiteY2" fmla="*/ 918262 h 918262"/>
              <a:gd name="connsiteX3" fmla="*/ 0 w 3003439"/>
              <a:gd name="connsiteY3" fmla="*/ 918262 h 918262"/>
              <a:gd name="connsiteX0" fmla="*/ 0 w 3196623"/>
              <a:gd name="connsiteY0" fmla="*/ 969778 h 969778"/>
              <a:gd name="connsiteX1" fmla="*/ 1694904 w 3196623"/>
              <a:gd name="connsiteY1" fmla="*/ 0 h 969778"/>
              <a:gd name="connsiteX2" fmla="*/ 3196623 w 3196623"/>
              <a:gd name="connsiteY2" fmla="*/ 918262 h 969778"/>
              <a:gd name="connsiteX3" fmla="*/ 0 w 3196623"/>
              <a:gd name="connsiteY3" fmla="*/ 969778 h 969778"/>
              <a:gd name="connsiteX0" fmla="*/ 0 w 3351170"/>
              <a:gd name="connsiteY0" fmla="*/ 969778 h 969778"/>
              <a:gd name="connsiteX1" fmla="*/ 1694904 w 3351170"/>
              <a:gd name="connsiteY1" fmla="*/ 0 h 969778"/>
              <a:gd name="connsiteX2" fmla="*/ 3351170 w 3351170"/>
              <a:gd name="connsiteY2" fmla="*/ 969778 h 969778"/>
              <a:gd name="connsiteX3" fmla="*/ 0 w 3351170"/>
              <a:gd name="connsiteY3" fmla="*/ 969778 h 969778"/>
            </a:gdLst>
            <a:ahLst/>
            <a:cxnLst>
              <a:cxn ang="0">
                <a:pos x="connsiteX0" y="connsiteY0"/>
              </a:cxn>
              <a:cxn ang="0">
                <a:pos x="connsiteX1" y="connsiteY1"/>
              </a:cxn>
              <a:cxn ang="0">
                <a:pos x="connsiteX2" y="connsiteY2"/>
              </a:cxn>
              <a:cxn ang="0">
                <a:pos x="connsiteX3" y="connsiteY3"/>
              </a:cxn>
            </a:cxnLst>
            <a:rect l="l" t="t" r="r" b="b"/>
            <a:pathLst>
              <a:path w="3351170" h="969778">
                <a:moveTo>
                  <a:pt x="0" y="969778"/>
                </a:moveTo>
                <a:lnTo>
                  <a:pt x="1694904" y="0"/>
                </a:lnTo>
                <a:lnTo>
                  <a:pt x="3351170" y="969778"/>
                </a:lnTo>
                <a:lnTo>
                  <a:pt x="0" y="969778"/>
                </a:lnTo>
                <a:close/>
              </a:path>
            </a:pathLst>
          </a:custGeom>
          <a:gradFill flip="none" rotWithShape="1">
            <a:gsLst>
              <a:gs pos="0">
                <a:srgbClr val="FF0000"/>
              </a:gs>
              <a:gs pos="46000">
                <a:srgbClr val="FF0000">
                  <a:alpha val="52000"/>
                </a:srgbClr>
              </a:gs>
              <a:gs pos="100000">
                <a:srgbClr val="00FF00">
                  <a:alpha val="20000"/>
                </a:srgb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RG</a:t>
            </a:r>
            <a:endParaRPr lang="en-US" sz="2400" b="1" dirty="0"/>
          </a:p>
        </p:txBody>
      </p:sp>
      <p:sp>
        <p:nvSpPr>
          <p:cNvPr id="30" name="Isosceles Triangle 27"/>
          <p:cNvSpPr/>
          <p:nvPr/>
        </p:nvSpPr>
        <p:spPr>
          <a:xfrm rot="14398098">
            <a:off x="2972889" y="4559878"/>
            <a:ext cx="3351170" cy="969778"/>
          </a:xfrm>
          <a:custGeom>
            <a:avLst/>
            <a:gdLst>
              <a:gd name="connsiteX0" fmla="*/ 0 w 3003439"/>
              <a:gd name="connsiteY0" fmla="*/ 918262 h 918262"/>
              <a:gd name="connsiteX1" fmla="*/ 1501720 w 3003439"/>
              <a:gd name="connsiteY1" fmla="*/ 0 h 918262"/>
              <a:gd name="connsiteX2" fmla="*/ 3003439 w 3003439"/>
              <a:gd name="connsiteY2" fmla="*/ 918262 h 918262"/>
              <a:gd name="connsiteX3" fmla="*/ 0 w 3003439"/>
              <a:gd name="connsiteY3" fmla="*/ 918262 h 918262"/>
              <a:gd name="connsiteX0" fmla="*/ 0 w 3196623"/>
              <a:gd name="connsiteY0" fmla="*/ 969778 h 969778"/>
              <a:gd name="connsiteX1" fmla="*/ 1694904 w 3196623"/>
              <a:gd name="connsiteY1" fmla="*/ 0 h 969778"/>
              <a:gd name="connsiteX2" fmla="*/ 3196623 w 3196623"/>
              <a:gd name="connsiteY2" fmla="*/ 918262 h 969778"/>
              <a:gd name="connsiteX3" fmla="*/ 0 w 3196623"/>
              <a:gd name="connsiteY3" fmla="*/ 969778 h 969778"/>
              <a:gd name="connsiteX0" fmla="*/ 0 w 3351170"/>
              <a:gd name="connsiteY0" fmla="*/ 969778 h 969778"/>
              <a:gd name="connsiteX1" fmla="*/ 1694904 w 3351170"/>
              <a:gd name="connsiteY1" fmla="*/ 0 h 969778"/>
              <a:gd name="connsiteX2" fmla="*/ 3351170 w 3351170"/>
              <a:gd name="connsiteY2" fmla="*/ 969778 h 969778"/>
              <a:gd name="connsiteX3" fmla="*/ 0 w 3351170"/>
              <a:gd name="connsiteY3" fmla="*/ 969778 h 969778"/>
            </a:gdLst>
            <a:ahLst/>
            <a:cxnLst>
              <a:cxn ang="0">
                <a:pos x="connsiteX0" y="connsiteY0"/>
              </a:cxn>
              <a:cxn ang="0">
                <a:pos x="connsiteX1" y="connsiteY1"/>
              </a:cxn>
              <a:cxn ang="0">
                <a:pos x="connsiteX2" y="connsiteY2"/>
              </a:cxn>
              <a:cxn ang="0">
                <a:pos x="connsiteX3" y="connsiteY3"/>
              </a:cxn>
            </a:cxnLst>
            <a:rect l="l" t="t" r="r" b="b"/>
            <a:pathLst>
              <a:path w="3351170" h="969778">
                <a:moveTo>
                  <a:pt x="0" y="969778"/>
                </a:moveTo>
                <a:lnTo>
                  <a:pt x="1694904" y="0"/>
                </a:lnTo>
                <a:lnTo>
                  <a:pt x="3351170" y="969778"/>
                </a:lnTo>
                <a:lnTo>
                  <a:pt x="0" y="969778"/>
                </a:lnTo>
                <a:close/>
              </a:path>
            </a:pathLst>
          </a:custGeom>
          <a:gradFill flip="none" rotWithShape="1">
            <a:gsLst>
              <a:gs pos="0">
                <a:srgbClr val="00FF00">
                  <a:alpha val="62000"/>
                </a:srgbClr>
              </a:gs>
              <a:gs pos="42000">
                <a:srgbClr val="00FF00">
                  <a:alpha val="44000"/>
                </a:srgbClr>
              </a:gs>
              <a:gs pos="100000">
                <a:srgbClr val="0000FF"/>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GB</a:t>
            </a:r>
            <a:endParaRPr lang="en-US" sz="2400" b="1" dirty="0"/>
          </a:p>
        </p:txBody>
      </p:sp>
      <p:sp>
        <p:nvSpPr>
          <p:cNvPr id="31" name="Isosceles Triangle 27"/>
          <p:cNvSpPr/>
          <p:nvPr/>
        </p:nvSpPr>
        <p:spPr>
          <a:xfrm rot="7267400">
            <a:off x="2132230" y="4555522"/>
            <a:ext cx="3289736" cy="971703"/>
          </a:xfrm>
          <a:custGeom>
            <a:avLst/>
            <a:gdLst>
              <a:gd name="connsiteX0" fmla="*/ 0 w 3003439"/>
              <a:gd name="connsiteY0" fmla="*/ 918262 h 918262"/>
              <a:gd name="connsiteX1" fmla="*/ 1501720 w 3003439"/>
              <a:gd name="connsiteY1" fmla="*/ 0 h 918262"/>
              <a:gd name="connsiteX2" fmla="*/ 3003439 w 3003439"/>
              <a:gd name="connsiteY2" fmla="*/ 918262 h 918262"/>
              <a:gd name="connsiteX3" fmla="*/ 0 w 3003439"/>
              <a:gd name="connsiteY3" fmla="*/ 918262 h 918262"/>
              <a:gd name="connsiteX0" fmla="*/ 0 w 3196623"/>
              <a:gd name="connsiteY0" fmla="*/ 969778 h 969778"/>
              <a:gd name="connsiteX1" fmla="*/ 1694904 w 3196623"/>
              <a:gd name="connsiteY1" fmla="*/ 0 h 969778"/>
              <a:gd name="connsiteX2" fmla="*/ 3196623 w 3196623"/>
              <a:gd name="connsiteY2" fmla="*/ 918262 h 969778"/>
              <a:gd name="connsiteX3" fmla="*/ 0 w 3196623"/>
              <a:gd name="connsiteY3" fmla="*/ 969778 h 969778"/>
              <a:gd name="connsiteX0" fmla="*/ 0 w 3351170"/>
              <a:gd name="connsiteY0" fmla="*/ 969778 h 969778"/>
              <a:gd name="connsiteX1" fmla="*/ 1694904 w 3351170"/>
              <a:gd name="connsiteY1" fmla="*/ 0 h 969778"/>
              <a:gd name="connsiteX2" fmla="*/ 3351170 w 3351170"/>
              <a:gd name="connsiteY2" fmla="*/ 969778 h 969778"/>
              <a:gd name="connsiteX3" fmla="*/ 0 w 3351170"/>
              <a:gd name="connsiteY3" fmla="*/ 969778 h 969778"/>
              <a:gd name="connsiteX0" fmla="*/ 0 w 3351170"/>
              <a:gd name="connsiteY0" fmla="*/ 960358 h 960358"/>
              <a:gd name="connsiteX1" fmla="*/ 1576747 w 3351170"/>
              <a:gd name="connsiteY1" fmla="*/ 0 h 960358"/>
              <a:gd name="connsiteX2" fmla="*/ 3351170 w 3351170"/>
              <a:gd name="connsiteY2" fmla="*/ 960358 h 960358"/>
              <a:gd name="connsiteX3" fmla="*/ 0 w 3351170"/>
              <a:gd name="connsiteY3" fmla="*/ 960358 h 960358"/>
              <a:gd name="connsiteX0" fmla="*/ 0 w 3344320"/>
              <a:gd name="connsiteY0" fmla="*/ 971703 h 971703"/>
              <a:gd name="connsiteX1" fmla="*/ 1569897 w 3344320"/>
              <a:gd name="connsiteY1" fmla="*/ 0 h 971703"/>
              <a:gd name="connsiteX2" fmla="*/ 3344320 w 3344320"/>
              <a:gd name="connsiteY2" fmla="*/ 960358 h 971703"/>
              <a:gd name="connsiteX3" fmla="*/ 0 w 3344320"/>
              <a:gd name="connsiteY3" fmla="*/ 971703 h 971703"/>
              <a:gd name="connsiteX0" fmla="*/ 0 w 3289736"/>
              <a:gd name="connsiteY0" fmla="*/ 971703 h 971703"/>
              <a:gd name="connsiteX1" fmla="*/ 1569897 w 3289736"/>
              <a:gd name="connsiteY1" fmla="*/ 0 h 971703"/>
              <a:gd name="connsiteX2" fmla="*/ 3289736 w 3289736"/>
              <a:gd name="connsiteY2" fmla="*/ 946875 h 971703"/>
              <a:gd name="connsiteX3" fmla="*/ 0 w 3289736"/>
              <a:gd name="connsiteY3" fmla="*/ 971703 h 971703"/>
            </a:gdLst>
            <a:ahLst/>
            <a:cxnLst>
              <a:cxn ang="0">
                <a:pos x="connsiteX0" y="connsiteY0"/>
              </a:cxn>
              <a:cxn ang="0">
                <a:pos x="connsiteX1" y="connsiteY1"/>
              </a:cxn>
              <a:cxn ang="0">
                <a:pos x="connsiteX2" y="connsiteY2"/>
              </a:cxn>
              <a:cxn ang="0">
                <a:pos x="connsiteX3" y="connsiteY3"/>
              </a:cxn>
            </a:cxnLst>
            <a:rect l="l" t="t" r="r" b="b"/>
            <a:pathLst>
              <a:path w="3289736" h="971703">
                <a:moveTo>
                  <a:pt x="0" y="971703"/>
                </a:moveTo>
                <a:lnTo>
                  <a:pt x="1569897" y="0"/>
                </a:lnTo>
                <a:lnTo>
                  <a:pt x="3289736" y="946875"/>
                </a:lnTo>
                <a:lnTo>
                  <a:pt x="0" y="971703"/>
                </a:lnTo>
                <a:close/>
              </a:path>
            </a:pathLst>
          </a:custGeom>
          <a:gradFill flip="none" rotWithShape="1">
            <a:gsLst>
              <a:gs pos="0">
                <a:srgbClr val="0000FF"/>
              </a:gs>
              <a:gs pos="42000">
                <a:srgbClr val="0000FF">
                  <a:alpha val="55000"/>
                </a:srgb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BR</a:t>
            </a:r>
            <a:endParaRPr lang="en-US" sz="2400" b="1" dirty="0"/>
          </a:p>
        </p:txBody>
      </p:sp>
    </p:spTree>
    <p:extLst>
      <p:ext uri="{BB962C8B-B14F-4D97-AF65-F5344CB8AC3E}">
        <p14:creationId xmlns:p14="http://schemas.microsoft.com/office/powerpoint/2010/main" val="177204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30"/>
                                        </p:tgtEl>
                                      </p:cBhvr>
                                    </p:animEffect>
                                    <p:set>
                                      <p:cBhvr>
                                        <p:cTn id="30" dur="1" fill="hold">
                                          <p:stCondLst>
                                            <p:cond delay="499"/>
                                          </p:stCondLst>
                                        </p:cTn>
                                        <p:tgtEl>
                                          <p:spTgt spid="30"/>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31"/>
                                        </p:tgtEl>
                                      </p:cBhvr>
                                    </p:animEffect>
                                    <p:set>
                                      <p:cBhvr>
                                        <p:cTn id="33"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9" grpId="0" animBg="1"/>
      <p:bldP spid="30" grpId="0" animBg="1"/>
      <p:bldP spid="30" grpId="1" animBg="1"/>
      <p:bldP spid="31" grpId="0" animBg="1"/>
      <p:bldP spid="3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Saturation calculation: RG region</a:t>
            </a:r>
            <a:endParaRPr lang="en-US" dirty="0"/>
          </a:p>
        </p:txBody>
      </p:sp>
      <mc:AlternateContent xmlns:mc="http://schemas.openxmlformats.org/markup-compatibility/2006">
        <mc:Choice xmlns:a14="http://schemas.microsoft.com/office/drawing/2010/main" Requires="a14">
          <p:sp>
            <p:nvSpPr>
              <p:cNvPr id="3" name="Rectangle 2"/>
              <p:cNvSpPr/>
              <p:nvPr/>
            </p:nvSpPr>
            <p:spPr>
              <a:xfrm>
                <a:off x="628650" y="1649170"/>
                <a:ext cx="3013582" cy="400110"/>
              </a:xfrm>
              <a:prstGeom prst="rect">
                <a:avLst/>
              </a:prstGeom>
            </p:spPr>
            <p:txBody>
              <a:bodyPr wrap="none">
                <a:spAutoFit/>
              </a:bodyPr>
              <a:lstStyle/>
              <a:p>
                <a:r>
                  <a:rPr lang="en-US" sz="2000" b="0" dirty="0" smtClean="0"/>
                  <a:t>We know that </a:t>
                </a:r>
                <a14:m>
                  <m:oMath xmlns:m="http://schemas.openxmlformats.org/officeDocument/2006/math">
                    <m:r>
                      <a:rPr lang="en-US" sz="2000" b="0" i="1" smtClean="0">
                        <a:latin typeface="Cambria Math" panose="02040503050406030204" pitchFamily="18" charset="0"/>
                      </a:rPr>
                      <m:t>𝑆</m:t>
                    </m:r>
                    <m:r>
                      <a:rPr lang="en-US" sz="2000" i="1" smtClean="0">
                        <a:latin typeface="Cambria Math" panose="02040503050406030204" pitchFamily="18" charset="0"/>
                      </a:rPr>
                      <m:t>=</m:t>
                    </m:r>
                    <m:r>
                      <a:rPr lang="en-US" sz="2000" b="0" i="1" smtClean="0">
                        <a:latin typeface="Cambria Math" panose="02040503050406030204" pitchFamily="18" charset="0"/>
                      </a:rPr>
                      <m:t>1−3</m:t>
                    </m:r>
                    <m:r>
                      <a:rPr lang="en-US" sz="2000" b="0" i="1" smtClean="0">
                        <a:latin typeface="Cambria Math" panose="02040503050406030204" pitchFamily="18" charset="0"/>
                      </a:rPr>
                      <m:t>𝑏</m:t>
                    </m:r>
                  </m:oMath>
                </a14:m>
                <a:endParaRPr lang="en-US" sz="2000" dirty="0"/>
              </a:p>
            </p:txBody>
          </p:sp>
        </mc:Choice>
        <mc:Fallback>
          <p:sp>
            <p:nvSpPr>
              <p:cNvPr id="3" name="Rectangle 2"/>
              <p:cNvSpPr>
                <a:spLocks noRot="1" noChangeAspect="1" noMove="1" noResize="1" noEditPoints="1" noAdjustHandles="1" noChangeArrowheads="1" noChangeShapeType="1" noTextEdit="1"/>
              </p:cNvSpPr>
              <p:nvPr/>
            </p:nvSpPr>
            <p:spPr>
              <a:xfrm>
                <a:off x="628650" y="1649170"/>
                <a:ext cx="3013582" cy="400110"/>
              </a:xfrm>
              <a:prstGeom prst="rect">
                <a:avLst/>
              </a:prstGeom>
              <a:blipFill rotWithShape="0">
                <a:blip r:embed="rId2"/>
                <a:stretch>
                  <a:fillRect l="-2024" t="-7692" b="-292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p:cNvSpPr/>
              <p:nvPr/>
            </p:nvSpPr>
            <p:spPr>
              <a:xfrm>
                <a:off x="3851102" y="1490634"/>
                <a:ext cx="2053960" cy="670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1" i="1" smtClean="0">
                          <a:latin typeface="Cambria Math" panose="02040503050406030204" pitchFamily="18" charset="0"/>
                        </a:rPr>
                        <m:t>𝒃</m:t>
                      </m:r>
                      <m:r>
                        <a:rPr lang="en-US" sz="2000" b="1" i="1">
                          <a:latin typeface="Cambria Math" panose="02040503050406030204" pitchFamily="18" charset="0"/>
                        </a:rPr>
                        <m:t>=</m:t>
                      </m:r>
                      <m:f>
                        <m:fPr>
                          <m:ctrlPr>
                            <a:rPr lang="en-US" sz="2000" b="1" i="1" smtClean="0">
                              <a:latin typeface="Cambria Math" panose="02040503050406030204" pitchFamily="18" charset="0"/>
                            </a:rPr>
                          </m:ctrlPr>
                        </m:fPr>
                        <m:num>
                          <m:r>
                            <a:rPr lang="en-US" sz="2000" b="1" i="1">
                              <a:latin typeface="Cambria Math" panose="02040503050406030204" pitchFamily="18" charset="0"/>
                            </a:rPr>
                            <m:t>𝟏</m:t>
                          </m:r>
                        </m:num>
                        <m:den>
                          <m:r>
                            <a:rPr lang="en-US" sz="2000" b="1" i="1" smtClean="0">
                              <a:latin typeface="Cambria Math" panose="02040503050406030204" pitchFamily="18" charset="0"/>
                            </a:rPr>
                            <m:t>𝟑</m:t>
                          </m:r>
                        </m:den>
                      </m:f>
                      <m:r>
                        <a:rPr lang="en-US" sz="2000" b="1" i="1" smtClean="0">
                          <a:latin typeface="Cambria Math" panose="02040503050406030204" pitchFamily="18" charset="0"/>
                        </a:rPr>
                        <m:t>(</m:t>
                      </m:r>
                      <m:r>
                        <a:rPr lang="en-US" sz="2000" b="1" i="1" smtClean="0">
                          <a:latin typeface="Cambria Math" panose="02040503050406030204" pitchFamily="18" charset="0"/>
                        </a:rPr>
                        <m:t>𝟏</m:t>
                      </m:r>
                      <m:r>
                        <a:rPr lang="en-US" sz="2000" b="1" i="1">
                          <a:latin typeface="Cambria Math" panose="02040503050406030204" pitchFamily="18" charset="0"/>
                        </a:rPr>
                        <m:t>−</m:t>
                      </m:r>
                      <m:r>
                        <a:rPr lang="en-US" sz="2000" b="1" i="1" smtClean="0">
                          <a:latin typeface="Cambria Math" panose="02040503050406030204" pitchFamily="18" charset="0"/>
                        </a:rPr>
                        <m:t>𝑺</m:t>
                      </m:r>
                      <m:r>
                        <a:rPr lang="en-US" sz="2000" b="1" i="1" smtClean="0">
                          <a:latin typeface="Cambria Math" panose="02040503050406030204" pitchFamily="18" charset="0"/>
                        </a:rPr>
                        <m:t>)</m:t>
                      </m:r>
                    </m:oMath>
                  </m:oMathPara>
                </a14:m>
                <a:endParaRPr lang="en-US" sz="2000" b="1" dirty="0"/>
              </a:p>
            </p:txBody>
          </p:sp>
        </mc:Choice>
        <mc:Fallback>
          <p:sp>
            <p:nvSpPr>
              <p:cNvPr id="4" name="Rectangle 3"/>
              <p:cNvSpPr>
                <a:spLocks noRot="1" noChangeAspect="1" noMove="1" noResize="1" noEditPoints="1" noAdjustHandles="1" noChangeArrowheads="1" noChangeShapeType="1" noTextEdit="1"/>
              </p:cNvSpPr>
              <p:nvPr/>
            </p:nvSpPr>
            <p:spPr>
              <a:xfrm>
                <a:off x="3851102" y="1490634"/>
                <a:ext cx="2053960" cy="670568"/>
              </a:xfrm>
              <a:prstGeom prst="rect">
                <a:avLst/>
              </a:prstGeom>
              <a:blipFill rotWithShape="0">
                <a:blip r:embed="rId3"/>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0" y="2526855"/>
            <a:ext cx="4286250" cy="3581400"/>
          </a:xfrm>
          <a:prstGeom prst="rect">
            <a:avLst/>
          </a:prstGeom>
        </p:spPr>
      </p:pic>
      <mc:AlternateContent xmlns:mc="http://schemas.openxmlformats.org/markup-compatibility/2006">
        <mc:Choice xmlns:a14="http://schemas.microsoft.com/office/drawing/2010/main" Requires="a14">
          <p:sp>
            <p:nvSpPr>
              <p:cNvPr id="6" name="Rectangle 5"/>
              <p:cNvSpPr/>
              <p:nvPr/>
            </p:nvSpPr>
            <p:spPr>
              <a:xfrm>
                <a:off x="310409" y="6099045"/>
                <a:ext cx="3650064" cy="707886"/>
              </a:xfrm>
              <a:prstGeom prst="rect">
                <a:avLst/>
              </a:prstGeom>
            </p:spPr>
            <p:txBody>
              <a:bodyPr wrap="square">
                <a:spAutoFit/>
              </a:bodyPr>
              <a:lstStyle/>
              <a:p>
                <a:pPr algn="ctr"/>
                <a:r>
                  <a:rPr lang="en-GB" sz="2000" b="1" dirty="0" smtClean="0">
                    <a:solidFill>
                      <a:srgbClr val="000000"/>
                    </a:solidFill>
                    <a:latin typeface="+mj-lt"/>
                  </a:rPr>
                  <a:t>Value </a:t>
                </a:r>
                <a:r>
                  <a:rPr lang="en-GB" sz="2000" b="1" dirty="0">
                    <a:solidFill>
                      <a:srgbClr val="000000"/>
                    </a:solidFill>
                    <a:latin typeface="+mj-lt"/>
                  </a:rPr>
                  <a:t>of </a:t>
                </a:r>
                <a14:m>
                  <m:oMath xmlns:m="http://schemas.openxmlformats.org/officeDocument/2006/math">
                    <m:r>
                      <a:rPr lang="en-GB" sz="2000" b="1" i="1" dirty="0" smtClean="0">
                        <a:solidFill>
                          <a:srgbClr val="000000"/>
                        </a:solidFill>
                        <a:latin typeface="Cambria Math" panose="02040503050406030204" pitchFamily="18" charset="0"/>
                      </a:rPr>
                      <m:t>𝒓</m:t>
                    </m:r>
                  </m:oMath>
                </a14:m>
                <a:r>
                  <a:rPr lang="en-GB" sz="2000" b="1" i="1" dirty="0">
                    <a:solidFill>
                      <a:srgbClr val="000000"/>
                    </a:solidFill>
                    <a:latin typeface="+mj-lt"/>
                  </a:rPr>
                  <a:t> is the </a:t>
                </a:r>
                <a:r>
                  <a:rPr lang="en-GB" sz="2000" b="1" i="1" dirty="0" smtClean="0">
                    <a:solidFill>
                      <a:srgbClr val="000000"/>
                    </a:solidFill>
                    <a:latin typeface="+mj-lt"/>
                  </a:rPr>
                  <a:t>projection </a:t>
                </a:r>
                <a:r>
                  <a:rPr lang="en-GB" sz="2000" b="1" dirty="0" smtClean="0">
                    <a:solidFill>
                      <a:srgbClr val="000000"/>
                    </a:solidFill>
                    <a:latin typeface="+mj-lt"/>
                  </a:rPr>
                  <a:t>of </a:t>
                </a:r>
                <a14:m>
                  <m:oMath xmlns:m="http://schemas.openxmlformats.org/officeDocument/2006/math">
                    <m:r>
                      <a:rPr lang="en-GB" sz="2000" b="1" i="1" dirty="0" smtClean="0">
                        <a:solidFill>
                          <a:srgbClr val="000000"/>
                        </a:solidFill>
                        <a:latin typeface="Cambria Math" panose="02040503050406030204" pitchFamily="18" charset="0"/>
                      </a:rPr>
                      <m:t>𝑷</m:t>
                    </m:r>
                    <m:r>
                      <a:rPr lang="en-GB" sz="2000" b="1" i="1" dirty="0" smtClean="0">
                        <a:solidFill>
                          <a:srgbClr val="000000"/>
                        </a:solidFill>
                        <a:latin typeface="Cambria Math" panose="02040503050406030204" pitchFamily="18" charset="0"/>
                      </a:rPr>
                      <m:t> </m:t>
                    </m:r>
                  </m:oMath>
                </a14:m>
                <a:r>
                  <a:rPr lang="en-GB" sz="2000" b="1" i="1" dirty="0">
                    <a:solidFill>
                      <a:srgbClr val="000000"/>
                    </a:solidFill>
                    <a:latin typeface="+mj-lt"/>
                  </a:rPr>
                  <a:t>onto the red axis</a:t>
                </a:r>
                <a:endParaRPr lang="en-US" sz="2000" b="1" dirty="0">
                  <a:latin typeface="+mj-lt"/>
                </a:endParaRPr>
              </a:p>
            </p:txBody>
          </p:sp>
        </mc:Choice>
        <mc:Fallback>
          <p:sp>
            <p:nvSpPr>
              <p:cNvPr id="6" name="Rectangle 5"/>
              <p:cNvSpPr>
                <a:spLocks noRot="1" noChangeAspect="1" noMove="1" noResize="1" noEditPoints="1" noAdjustHandles="1" noChangeArrowheads="1" noChangeShapeType="1" noTextEdit="1"/>
              </p:cNvSpPr>
              <p:nvPr/>
            </p:nvSpPr>
            <p:spPr>
              <a:xfrm>
                <a:off x="310409" y="6099045"/>
                <a:ext cx="3650064" cy="707886"/>
              </a:xfrm>
              <a:prstGeom prst="rect">
                <a:avLst/>
              </a:prstGeom>
              <a:blipFill rotWithShape="0">
                <a:blip r:embed="rId5"/>
                <a:stretch>
                  <a:fillRect t="-3419" b="-14530"/>
                </a:stretch>
              </a:blipFill>
            </p:spPr>
            <p:txBody>
              <a:bodyPr/>
              <a:lstStyle/>
              <a:p>
                <a:r>
                  <a:rPr lang="en-US">
                    <a:noFill/>
                  </a:rPr>
                  <a:t> </a:t>
                </a:r>
              </a:p>
            </p:txBody>
          </p:sp>
        </mc:Fallback>
      </mc:AlternateContent>
      <p:pic>
        <p:nvPicPr>
          <p:cNvPr id="7" name="Picture 6"/>
          <p:cNvPicPr>
            <a:picLocks noChangeAspect="1"/>
          </p:cNvPicPr>
          <p:nvPr/>
        </p:nvPicPr>
        <p:blipFill>
          <a:blip r:embed="rId6"/>
          <a:stretch>
            <a:fillRect/>
          </a:stretch>
        </p:blipFill>
        <p:spPr>
          <a:xfrm>
            <a:off x="4121559" y="2526855"/>
            <a:ext cx="4880774" cy="3306331"/>
          </a:xfrm>
          <a:prstGeom prst="rect">
            <a:avLst/>
          </a:prstGeom>
        </p:spPr>
      </p:pic>
      <mc:AlternateContent xmlns:mc="http://schemas.openxmlformats.org/markup-compatibility/2006">
        <mc:Choice xmlns:a14="http://schemas.microsoft.com/office/drawing/2010/main" Requires="a14">
          <p:sp>
            <p:nvSpPr>
              <p:cNvPr id="8" name="Rectangle 7"/>
              <p:cNvSpPr/>
              <p:nvPr/>
            </p:nvSpPr>
            <p:spPr>
              <a:xfrm>
                <a:off x="3251915" y="2462254"/>
                <a:ext cx="3728435" cy="707886"/>
              </a:xfrm>
              <a:prstGeom prst="rect">
                <a:avLst/>
              </a:prstGeom>
            </p:spPr>
            <p:txBody>
              <a:bodyPr wrap="square">
                <a:spAutoFit/>
              </a:bodyPr>
              <a:lstStyle/>
              <a:p>
                <a:r>
                  <a:rPr lang="en-GB" sz="2000" dirty="0" smtClean="0">
                    <a:solidFill>
                      <a:srgbClr val="000000"/>
                    </a:solidFill>
                    <a:latin typeface="+mj-lt"/>
                  </a:rPr>
                  <a:t>A plane </a:t>
                </a:r>
                <a:r>
                  <a:rPr lang="en-GB" sz="2000" dirty="0">
                    <a:solidFill>
                      <a:srgbClr val="000000"/>
                    </a:solidFill>
                    <a:latin typeface="+mj-lt"/>
                  </a:rPr>
                  <a:t>that </a:t>
                </a:r>
                <a:r>
                  <a:rPr lang="en-GB" sz="2000" b="1" dirty="0" smtClean="0">
                    <a:solidFill>
                      <a:srgbClr val="0000FF"/>
                    </a:solidFill>
                    <a:latin typeface="+mj-lt"/>
                  </a:rPr>
                  <a:t>contains </a:t>
                </a:r>
                <a14:m>
                  <m:oMath xmlns:m="http://schemas.openxmlformats.org/officeDocument/2006/math">
                    <m:r>
                      <a:rPr lang="en-GB" sz="2000" b="1" i="1" dirty="0" smtClean="0">
                        <a:solidFill>
                          <a:srgbClr val="0000FF"/>
                        </a:solidFill>
                        <a:latin typeface="Cambria Math" panose="02040503050406030204" pitchFamily="18" charset="0"/>
                      </a:rPr>
                      <m:t>𝑷</m:t>
                    </m:r>
                    <m:r>
                      <a:rPr lang="en-GB" sz="2000" b="1" i="1" dirty="0" smtClean="0">
                        <a:solidFill>
                          <a:srgbClr val="0000FF"/>
                        </a:solidFill>
                        <a:latin typeface="Cambria Math" panose="02040503050406030204" pitchFamily="18" charset="0"/>
                      </a:rPr>
                      <m:t> </m:t>
                    </m:r>
                  </m:oMath>
                </a14:m>
                <a:r>
                  <a:rPr lang="en-GB" sz="2000" i="1" dirty="0">
                    <a:solidFill>
                      <a:srgbClr val="000000"/>
                    </a:solidFill>
                    <a:latin typeface="+mj-lt"/>
                  </a:rPr>
                  <a:t>and is </a:t>
                </a:r>
                <a:r>
                  <a:rPr lang="en-GB" sz="2000" b="1" i="1" dirty="0">
                    <a:solidFill>
                      <a:srgbClr val="0000FF"/>
                    </a:solidFill>
                    <a:latin typeface="+mj-lt"/>
                  </a:rPr>
                  <a:t>perpendicular</a:t>
                </a:r>
                <a:r>
                  <a:rPr lang="en-GB" sz="2000" i="1" dirty="0">
                    <a:solidFill>
                      <a:srgbClr val="000000"/>
                    </a:solidFill>
                    <a:latin typeface="+mj-lt"/>
                  </a:rPr>
                  <a:t> to the red axis</a:t>
                </a:r>
                <a:endParaRPr lang="en-US" sz="2000" dirty="0">
                  <a:latin typeface="+mj-lt"/>
                </a:endParaRPr>
              </a:p>
            </p:txBody>
          </p:sp>
        </mc:Choice>
        <mc:Fallback>
          <p:sp>
            <p:nvSpPr>
              <p:cNvPr id="8" name="Rectangle 7"/>
              <p:cNvSpPr>
                <a:spLocks noRot="1" noChangeAspect="1" noMove="1" noResize="1" noEditPoints="1" noAdjustHandles="1" noChangeArrowheads="1" noChangeShapeType="1" noTextEdit="1"/>
              </p:cNvSpPr>
              <p:nvPr/>
            </p:nvSpPr>
            <p:spPr>
              <a:xfrm>
                <a:off x="3251915" y="2462254"/>
                <a:ext cx="3728435" cy="707886"/>
              </a:xfrm>
              <a:prstGeom prst="rect">
                <a:avLst/>
              </a:prstGeom>
              <a:blipFill rotWithShape="0">
                <a:blip r:embed="rId7"/>
                <a:stretch>
                  <a:fillRect l="-1634" t="-4310" r="-654" b="-15517"/>
                </a:stretch>
              </a:blipFill>
            </p:spPr>
            <p:txBody>
              <a:bodyPr/>
              <a:lstStyle/>
              <a:p>
                <a:r>
                  <a:rPr lang="en-US">
                    <a:noFill/>
                  </a:rPr>
                  <a:t> </a:t>
                </a:r>
              </a:p>
            </p:txBody>
          </p:sp>
        </mc:Fallback>
      </mc:AlternateContent>
      <p:cxnSp>
        <p:nvCxnSpPr>
          <p:cNvPr id="10" name="Straight Connector 9"/>
          <p:cNvCxnSpPr/>
          <p:nvPr/>
        </p:nvCxnSpPr>
        <p:spPr>
          <a:xfrm>
            <a:off x="1427459" y="5164428"/>
            <a:ext cx="254622" cy="2657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476518" y="4275529"/>
            <a:ext cx="5916067" cy="1429812"/>
            <a:chOff x="476518" y="4275529"/>
            <a:chExt cx="5916067" cy="1429812"/>
          </a:xfrm>
        </p:grpSpPr>
        <p:cxnSp>
          <p:nvCxnSpPr>
            <p:cNvPr id="16" name="Straight Connector 15"/>
            <p:cNvCxnSpPr/>
            <p:nvPr/>
          </p:nvCxnSpPr>
          <p:spPr>
            <a:xfrm flipV="1">
              <a:off x="476518" y="5164428"/>
              <a:ext cx="950941" cy="540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4572000" y="4275529"/>
              <a:ext cx="1820585" cy="122785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427459" y="3519385"/>
            <a:ext cx="6166037" cy="1645043"/>
            <a:chOff x="1427459" y="3519385"/>
            <a:chExt cx="6166037" cy="1645043"/>
          </a:xfrm>
        </p:grpSpPr>
        <p:cxnSp>
          <p:nvCxnSpPr>
            <p:cNvPr id="24" name="Straight Connector 23"/>
            <p:cNvCxnSpPr/>
            <p:nvPr/>
          </p:nvCxnSpPr>
          <p:spPr>
            <a:xfrm flipV="1">
              <a:off x="1427459" y="4757530"/>
              <a:ext cx="707982" cy="406898"/>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6439126" y="3519385"/>
              <a:ext cx="1154370" cy="741592"/>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2135441" y="2816197"/>
            <a:ext cx="6473316" cy="1941333"/>
            <a:chOff x="2135441" y="2816197"/>
            <a:chExt cx="6473316" cy="1941333"/>
          </a:xfrm>
        </p:grpSpPr>
        <p:cxnSp>
          <p:nvCxnSpPr>
            <p:cNvPr id="31" name="Straight Connector 30"/>
            <p:cNvCxnSpPr/>
            <p:nvPr/>
          </p:nvCxnSpPr>
          <p:spPr>
            <a:xfrm flipV="1">
              <a:off x="2135441" y="4275529"/>
              <a:ext cx="819794" cy="482001"/>
            </a:xfrm>
            <a:prstGeom prst="line">
              <a:avLst/>
            </a:prstGeom>
            <a:ln w="3810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7626137" y="2816197"/>
              <a:ext cx="982620" cy="703189"/>
            </a:xfrm>
            <a:prstGeom prst="line">
              <a:avLst/>
            </a:prstGeom>
            <a:ln w="38100">
              <a:solidFill>
                <a:srgbClr val="FF00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8686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of Lecture 29</a:t>
            </a:r>
            <a:endParaRPr lang="en-US" dirty="0"/>
          </a:p>
        </p:txBody>
      </p:sp>
      <p:sp>
        <p:nvSpPr>
          <p:cNvPr id="3" name="Content Placeholder 2"/>
          <p:cNvSpPr>
            <a:spLocks noGrp="1"/>
          </p:cNvSpPr>
          <p:nvPr>
            <p:ph idx="1"/>
          </p:nvPr>
        </p:nvSpPr>
        <p:spPr/>
        <p:txBody>
          <a:bodyPr/>
          <a:lstStyle/>
          <a:p>
            <a:r>
              <a:rPr lang="en-US" dirty="0" smtClean="0"/>
              <a:t> </a:t>
            </a:r>
            <a:r>
              <a:rPr lang="en-US" dirty="0"/>
              <a:t>Color image processing</a:t>
            </a:r>
          </a:p>
          <a:p>
            <a:endParaRPr lang="en-US" dirty="0"/>
          </a:p>
          <a:p>
            <a:r>
              <a:rPr lang="en-US" dirty="0"/>
              <a:t> Fundamentals of colors</a:t>
            </a:r>
          </a:p>
          <a:p>
            <a:endParaRPr lang="en-US" dirty="0"/>
          </a:p>
          <a:p>
            <a:r>
              <a:rPr lang="en-US" dirty="0"/>
              <a:t> Primary and secondary colors (light and pigment)</a:t>
            </a:r>
          </a:p>
          <a:p>
            <a:endParaRPr lang="en-US" dirty="0"/>
          </a:p>
          <a:p>
            <a:r>
              <a:rPr lang="en-US" dirty="0"/>
              <a:t> Color models</a:t>
            </a:r>
          </a:p>
          <a:p>
            <a:pPr marL="0" indent="0">
              <a:buNone/>
            </a:pPr>
            <a:endParaRPr lang="en-US" dirty="0"/>
          </a:p>
        </p:txBody>
      </p:sp>
    </p:spTree>
    <p:extLst>
      <p:ext uri="{BB962C8B-B14F-4D97-AF65-F5344CB8AC3E}">
        <p14:creationId xmlns:p14="http://schemas.microsoft.com/office/powerpoint/2010/main" val="39156833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Saturation calculation: RG region</a:t>
            </a:r>
          </a:p>
        </p:txBody>
      </p:sp>
      <p:pic>
        <p:nvPicPr>
          <p:cNvPr id="3" name="Picture 2"/>
          <p:cNvPicPr>
            <a:picLocks noChangeAspect="1"/>
          </p:cNvPicPr>
          <p:nvPr/>
        </p:nvPicPr>
        <p:blipFill>
          <a:blip r:embed="rId2"/>
          <a:stretch>
            <a:fillRect/>
          </a:stretch>
        </p:blipFill>
        <p:spPr>
          <a:xfrm>
            <a:off x="3962533" y="2301568"/>
            <a:ext cx="4880774" cy="3306331"/>
          </a:xfrm>
          <a:prstGeom prst="rect">
            <a:avLst/>
          </a:prstGeom>
        </p:spPr>
      </p:pic>
      <p:sp>
        <p:nvSpPr>
          <p:cNvPr id="5" name="Rectangle 4"/>
          <p:cNvSpPr/>
          <p:nvPr/>
        </p:nvSpPr>
        <p:spPr>
          <a:xfrm>
            <a:off x="628650" y="1626796"/>
            <a:ext cx="2706190" cy="400110"/>
          </a:xfrm>
          <a:prstGeom prst="rect">
            <a:avLst/>
          </a:prstGeom>
        </p:spPr>
        <p:txBody>
          <a:bodyPr wrap="none">
            <a:spAutoFit/>
          </a:bodyPr>
          <a:lstStyle/>
          <a:p>
            <a:r>
              <a:rPr lang="en-US" sz="2000" dirty="0"/>
              <a:t>From similar triangles,</a:t>
            </a:r>
          </a:p>
        </p:txBody>
      </p:sp>
      <mc:AlternateContent xmlns:mc="http://schemas.openxmlformats.org/markup-compatibility/2006">
        <mc:Choice xmlns:a14="http://schemas.microsoft.com/office/drawing/2010/main" Requires="a14">
          <p:sp>
            <p:nvSpPr>
              <p:cNvPr id="6" name="TextBox 5"/>
              <p:cNvSpPr txBox="1"/>
              <p:nvPr/>
            </p:nvSpPr>
            <p:spPr>
              <a:xfrm>
                <a:off x="628650" y="2371559"/>
                <a:ext cx="1300484" cy="64536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𝑅</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𝑅</m:t>
                                  </m:r>
                                </m:sub>
                              </m:sSub>
                            </m:e>
                          </m:d>
                        </m:num>
                        <m:den>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𝑅</m:t>
                                  </m:r>
                                </m:sub>
                              </m:sSub>
                              <m:r>
                                <a:rPr lang="en-US" sz="2000" b="0" i="1" smtClean="0">
                                  <a:latin typeface="Cambria Math" panose="02040503050406030204" pitchFamily="18" charset="0"/>
                                </a:rPr>
                                <m:t>𝑂</m:t>
                              </m:r>
                            </m:e>
                          </m:d>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𝑎</m:t>
                          </m:r>
                        </m:num>
                        <m:den>
                          <m:r>
                            <a:rPr lang="en-US" sz="2000" b="0" i="1" smtClean="0">
                              <a:latin typeface="Cambria Math" panose="02040503050406030204" pitchFamily="18" charset="0"/>
                            </a:rPr>
                            <m:t>𝑑</m:t>
                          </m:r>
                        </m:den>
                      </m:f>
                    </m:oMath>
                  </m:oMathPara>
                </a14:m>
                <a:endParaRPr lang="en-US" sz="2000" dirty="0"/>
              </a:p>
            </p:txBody>
          </p:sp>
        </mc:Choice>
        <mc:Fallback>
          <p:sp>
            <p:nvSpPr>
              <p:cNvPr id="6" name="TextBox 5"/>
              <p:cNvSpPr txBox="1">
                <a:spLocks noRot="1" noChangeAspect="1" noMove="1" noResize="1" noEditPoints="1" noAdjustHandles="1" noChangeArrowheads="1" noChangeShapeType="1" noTextEdit="1"/>
              </p:cNvSpPr>
              <p:nvPr/>
            </p:nvSpPr>
            <p:spPr>
              <a:xfrm>
                <a:off x="628650" y="2371559"/>
                <a:ext cx="1300484" cy="645369"/>
              </a:xfrm>
              <a:prstGeom prst="rect">
                <a:avLst/>
              </a:prstGeom>
              <a:blipFill rotWithShape="0">
                <a:blip r:embed="rId3"/>
                <a:stretch>
                  <a:fillRect/>
                </a:stretch>
              </a:blipFill>
            </p:spPr>
            <p:txBody>
              <a:bodyPr/>
              <a:lstStyle/>
              <a:p>
                <a:r>
                  <a:rPr lang="en-US">
                    <a:noFill/>
                  </a:rPr>
                  <a:t> </a:t>
                </a:r>
              </a:p>
            </p:txBody>
          </p:sp>
        </mc:Fallback>
      </mc:AlternateContent>
      <p:grpSp>
        <p:nvGrpSpPr>
          <p:cNvPr id="9" name="Group 8"/>
          <p:cNvGrpSpPr/>
          <p:nvPr/>
        </p:nvGrpSpPr>
        <p:grpSpPr>
          <a:xfrm>
            <a:off x="4394916" y="5753637"/>
            <a:ext cx="4120434" cy="581453"/>
            <a:chOff x="4394916" y="5753637"/>
            <a:chExt cx="4120434" cy="581453"/>
          </a:xfrm>
        </p:grpSpPr>
        <p:sp>
          <p:nvSpPr>
            <p:cNvPr id="7" name="Left Brace 6"/>
            <p:cNvSpPr/>
            <p:nvPr/>
          </p:nvSpPr>
          <p:spPr>
            <a:xfrm rot="16200000">
              <a:off x="6318295" y="3830258"/>
              <a:ext cx="273676" cy="4120434"/>
            </a:xfrm>
            <a:prstGeom prst="leftBrace">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8" name="TextBox 7"/>
                <p:cNvSpPr txBox="1"/>
                <p:nvPr/>
              </p:nvSpPr>
              <p:spPr>
                <a:xfrm>
                  <a:off x="6535626" y="6027313"/>
                  <a:ext cx="224420"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𝟏</m:t>
                        </m:r>
                      </m:oMath>
                    </m:oMathPara>
                  </a14:m>
                  <a:endParaRPr lang="en-US" sz="2000" b="1" dirty="0"/>
                </a:p>
              </p:txBody>
            </p:sp>
          </mc:Choice>
          <mc:Fallback>
            <p:sp>
              <p:nvSpPr>
                <p:cNvPr id="8" name="TextBox 7"/>
                <p:cNvSpPr txBox="1">
                  <a:spLocks noRot="1" noChangeAspect="1" noMove="1" noResize="1" noEditPoints="1" noAdjustHandles="1" noChangeArrowheads="1" noChangeShapeType="1" noTextEdit="1"/>
                </p:cNvSpPr>
                <p:nvPr/>
              </p:nvSpPr>
              <p:spPr>
                <a:xfrm>
                  <a:off x="6535626" y="6027313"/>
                  <a:ext cx="224420" cy="307777"/>
                </a:xfrm>
                <a:prstGeom prst="rect">
                  <a:avLst/>
                </a:prstGeom>
                <a:blipFill rotWithShape="0">
                  <a:blip r:embed="rId4"/>
                  <a:stretch>
                    <a:fillRect l="-21622" r="-24324" b="-10000"/>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0" name="Rectangle 9"/>
              <p:cNvSpPr/>
              <p:nvPr/>
            </p:nvSpPr>
            <p:spPr>
              <a:xfrm>
                <a:off x="2169769" y="2519740"/>
                <a:ext cx="1609800"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rPr>
                        <m:t>𝑑</m:t>
                      </m:r>
                      <m:r>
                        <a:rPr lang="en-US" sz="2000" b="0" i="1" smtClean="0">
                          <a:latin typeface="Cambria Math" panose="02040503050406030204" pitchFamily="18" charset="0"/>
                        </a:rPr>
                        <m:t>=1−</m:t>
                      </m:r>
                      <m:r>
                        <a:rPr lang="en-US" sz="2000" b="0" i="1" smtClean="0">
                          <a:latin typeface="Cambria Math" panose="02040503050406030204" pitchFamily="18" charset="0"/>
                        </a:rPr>
                        <m:t>𝑟</m:t>
                      </m:r>
                      <m:r>
                        <a:rPr lang="en-US" sz="2000" b="0" i="1" smtClean="0">
                          <a:latin typeface="Cambria Math" panose="02040503050406030204" pitchFamily="18" charset="0"/>
                        </a:rPr>
                        <m:t>;</m:t>
                      </m:r>
                    </m:oMath>
                  </m:oMathPara>
                </a14:m>
                <a:endParaRPr lang="en-US" sz="2000" dirty="0"/>
              </a:p>
            </p:txBody>
          </p:sp>
        </mc:Choice>
        <mc:Fallback>
          <p:sp>
            <p:nvSpPr>
              <p:cNvPr id="10" name="Rectangle 9"/>
              <p:cNvSpPr>
                <a:spLocks noRot="1" noChangeAspect="1" noMove="1" noResize="1" noEditPoints="1" noAdjustHandles="1" noChangeArrowheads="1" noChangeShapeType="1" noTextEdit="1"/>
              </p:cNvSpPr>
              <p:nvPr/>
            </p:nvSpPr>
            <p:spPr>
              <a:xfrm>
                <a:off x="2169769" y="2519740"/>
                <a:ext cx="1609800" cy="40011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p:cNvSpPr/>
              <p:nvPr/>
            </p:nvSpPr>
            <p:spPr>
              <a:xfrm>
                <a:off x="596132" y="3254652"/>
                <a:ext cx="4533741"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𝑎</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𝑃</m:t>
                          </m:r>
                        </m:e>
                        <m:sub>
                          <m:r>
                            <a:rPr lang="en-US" sz="2000" i="1">
                              <a:latin typeface="Cambria Math" panose="02040503050406030204" pitchFamily="18" charset="0"/>
                            </a:rPr>
                            <m:t>𝑅</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𝑅</m:t>
                          </m:r>
                        </m:sub>
                      </m:sSub>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𝑊𝑃</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𝐻</m:t>
                                  </m:r>
                                </m:e>
                              </m:d>
                            </m:e>
                          </m:func>
                          <m:r>
                            <a:rPr lang="en-US" sz="2000" b="0" i="1" smtClean="0">
                              <a:latin typeface="Cambria Math" panose="02040503050406030204" pitchFamily="18" charset="0"/>
                            </a:rPr>
                            <m:t>+|</m:t>
                          </m:r>
                          <m:r>
                            <a:rPr lang="en-US" sz="2000" b="0" i="1" smtClean="0">
                              <a:latin typeface="Cambria Math" panose="02040503050406030204" pitchFamily="18" charset="0"/>
                            </a:rPr>
                            <m:t>𝑊</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𝑅</m:t>
                              </m:r>
                            </m:sub>
                          </m:sSub>
                          <m:r>
                            <a:rPr lang="en-US" sz="2000" b="0" i="1" smtClean="0">
                              <a:latin typeface="Cambria Math" panose="02040503050406030204" pitchFamily="18" charset="0"/>
                            </a:rPr>
                            <m:t>|</m:t>
                          </m:r>
                        </m:e>
                      </m:d>
                    </m:oMath>
                  </m:oMathPara>
                </a14:m>
                <a:endParaRPr lang="en-US" sz="2000" dirty="0"/>
              </a:p>
            </p:txBody>
          </p:sp>
        </mc:Choice>
        <mc:Fallback>
          <p:sp>
            <p:nvSpPr>
              <p:cNvPr id="11" name="Rectangle 10"/>
              <p:cNvSpPr>
                <a:spLocks noRot="1" noChangeAspect="1" noMove="1" noResize="1" noEditPoints="1" noAdjustHandles="1" noChangeArrowheads="1" noChangeShapeType="1" noTextEdit="1"/>
              </p:cNvSpPr>
              <p:nvPr/>
            </p:nvSpPr>
            <p:spPr>
              <a:xfrm>
                <a:off x="596132" y="3254652"/>
                <a:ext cx="4533741" cy="400110"/>
              </a:xfrm>
              <a:prstGeom prst="rect">
                <a:avLst/>
              </a:prstGeom>
              <a:blipFill rotWithShape="0">
                <a:blip r:embed="rId6"/>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743976" y="3950249"/>
                <a:ext cx="3127075" cy="64690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𝑟</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𝑊</m:t>
                          </m:r>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𝑅</m:t>
                              </m:r>
                            </m:sub>
                          </m:sSub>
                          <m:r>
                            <a:rPr lang="en-US" sz="2000" i="1">
                              <a:latin typeface="Cambria Math" panose="02040503050406030204" pitchFamily="18" charset="0"/>
                            </a:rPr>
                            <m:t>|</m:t>
                          </m:r>
                        </m:num>
                        <m:den>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𝑃</m:t>
                              </m:r>
                            </m:e>
                            <m:sub>
                              <m:r>
                                <a:rPr lang="en-US" sz="2000" i="1">
                                  <a:latin typeface="Cambria Math" panose="02040503050406030204" pitchFamily="18" charset="0"/>
                                </a:rPr>
                                <m:t>𝑅</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𝑅</m:t>
                              </m:r>
                            </m:sub>
                          </m:sSub>
                          <m:r>
                            <a:rPr lang="en-US" sz="2000" i="1">
                              <a:latin typeface="Cambria Math" panose="02040503050406030204" pitchFamily="18" charset="0"/>
                            </a:rPr>
                            <m:t>|</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𝑊𝑃</m:t>
                              </m:r>
                            </m:e>
                          </m:d>
                        </m:num>
                        <m:den>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𝑃</m:t>
                              </m:r>
                            </m:e>
                            <m:sub>
                              <m:r>
                                <a:rPr lang="en-US" sz="2000" i="1">
                                  <a:latin typeface="Cambria Math" panose="02040503050406030204" pitchFamily="18" charset="0"/>
                                </a:rPr>
                                <m:t>𝑅</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𝑅</m:t>
                              </m:r>
                            </m:sub>
                          </m:sSub>
                          <m:r>
                            <a:rPr lang="en-US" sz="2000" i="1">
                              <a:latin typeface="Cambria Math" panose="02040503050406030204" pitchFamily="18" charset="0"/>
                            </a:rPr>
                            <m:t>|</m:t>
                          </m:r>
                        </m:den>
                      </m:f>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rPr>
                                <m:t>𝐻</m:t>
                              </m:r>
                            </m:e>
                          </m:d>
                        </m:e>
                      </m:func>
                    </m:oMath>
                  </m:oMathPara>
                </a14:m>
                <a:endParaRPr lang="en-US" sz="2000" dirty="0"/>
              </a:p>
            </p:txBody>
          </p:sp>
        </mc:Choice>
        <mc:Fallback>
          <p:sp>
            <p:nvSpPr>
              <p:cNvPr id="12" name="TextBox 11"/>
              <p:cNvSpPr txBox="1">
                <a:spLocks noRot="1" noChangeAspect="1" noMove="1" noResize="1" noEditPoints="1" noAdjustHandles="1" noChangeArrowheads="1" noChangeShapeType="1" noTextEdit="1"/>
              </p:cNvSpPr>
              <p:nvPr/>
            </p:nvSpPr>
            <p:spPr>
              <a:xfrm>
                <a:off x="743976" y="3950249"/>
                <a:ext cx="3127075" cy="646908"/>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Rectangle 12"/>
              <p:cNvSpPr/>
              <p:nvPr/>
            </p:nvSpPr>
            <p:spPr>
              <a:xfrm>
                <a:off x="818189" y="4849104"/>
                <a:ext cx="2516651" cy="73924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r>
                        <a:rPr lang="en-US" sz="2000" i="1">
                          <a:latin typeface="Cambria Math" panose="02040503050406030204" pitchFamily="18" charset="0"/>
                        </a:rPr>
                        <m:t>+</m:t>
                      </m:r>
                      <m:f>
                        <m:fPr>
                          <m:ctrlPr>
                            <a:rPr lang="en-US" sz="2000" i="1">
                              <a:latin typeface="Cambria Math" panose="02040503050406030204" pitchFamily="18" charset="0"/>
                            </a:rPr>
                          </m:ctrlPr>
                        </m:fPr>
                        <m:num>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𝑊𝑃</m:t>
                              </m:r>
                            </m:e>
                          </m:d>
                        </m:num>
                        <m:den>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𝑃</m:t>
                              </m:r>
                            </m:e>
                            <m:sub>
                              <m:r>
                                <a:rPr lang="en-US" sz="2000" i="1">
                                  <a:latin typeface="Cambria Math" panose="02040503050406030204" pitchFamily="18" charset="0"/>
                                </a:rPr>
                                <m:t>𝑅</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𝑅</m:t>
                              </m:r>
                            </m:sub>
                          </m:sSub>
                          <m:r>
                            <a:rPr lang="en-US" sz="2000" i="1">
                              <a:latin typeface="Cambria Math" panose="02040503050406030204" pitchFamily="18" charset="0"/>
                            </a:rPr>
                            <m:t>|</m:t>
                          </m:r>
                        </m:den>
                      </m:f>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rPr>
                                <m:t>𝐻</m:t>
                              </m:r>
                            </m:e>
                          </m:d>
                        </m:e>
                      </m:func>
                    </m:oMath>
                  </m:oMathPara>
                </a14:m>
                <a:endParaRPr lang="en-US" sz="2000" dirty="0"/>
              </a:p>
            </p:txBody>
          </p:sp>
        </mc:Choice>
        <mc:Fallback>
          <p:sp>
            <p:nvSpPr>
              <p:cNvPr id="13" name="Rectangle 12"/>
              <p:cNvSpPr>
                <a:spLocks noRot="1" noChangeAspect="1" noMove="1" noResize="1" noEditPoints="1" noAdjustHandles="1" noChangeArrowheads="1" noChangeShapeType="1" noTextEdit="1"/>
              </p:cNvSpPr>
              <p:nvPr/>
            </p:nvSpPr>
            <p:spPr>
              <a:xfrm>
                <a:off x="818189" y="4849104"/>
                <a:ext cx="2516651" cy="739241"/>
              </a:xfrm>
              <a:prstGeom prst="rect">
                <a:avLst/>
              </a:prstGeom>
              <a:blipFill rotWithShape="0">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3286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Saturation calculation: RG region</a:t>
            </a:r>
          </a:p>
        </p:txBody>
      </p:sp>
      <p:pic>
        <p:nvPicPr>
          <p:cNvPr id="3" name="Picture 2"/>
          <p:cNvPicPr>
            <a:picLocks noChangeAspect="1"/>
          </p:cNvPicPr>
          <p:nvPr/>
        </p:nvPicPr>
        <p:blipFill>
          <a:blip r:embed="rId2"/>
          <a:stretch>
            <a:fillRect/>
          </a:stretch>
        </p:blipFill>
        <p:spPr>
          <a:xfrm>
            <a:off x="285750" y="1921548"/>
            <a:ext cx="4286250" cy="3581400"/>
          </a:xfrm>
          <a:prstGeom prst="rect">
            <a:avLst/>
          </a:prstGeom>
        </p:spPr>
      </p:pic>
      <mc:AlternateContent xmlns:mc="http://schemas.openxmlformats.org/markup-compatibility/2006">
        <mc:Choice xmlns:a14="http://schemas.microsoft.com/office/drawing/2010/main" Requires="a14">
          <p:sp>
            <p:nvSpPr>
              <p:cNvPr id="5" name="Rectangle 4"/>
              <p:cNvSpPr/>
              <p:nvPr/>
            </p:nvSpPr>
            <p:spPr>
              <a:xfrm>
                <a:off x="4231040" y="3576837"/>
                <a:ext cx="5136255" cy="707886"/>
              </a:xfrm>
              <a:prstGeom prst="rect">
                <a:avLst/>
              </a:prstGeom>
            </p:spPr>
            <p:txBody>
              <a:bodyPr wrap="square">
                <a:spAutoFit/>
              </a:bodyPr>
              <a:lstStyle/>
              <a:p>
                <a:r>
                  <a:rPr lang="en-GB" sz="2000" dirty="0" smtClean="0">
                    <a:solidFill>
                      <a:srgbClr val="000000"/>
                    </a:solidFill>
                    <a:latin typeface="+mj-lt"/>
                  </a:rPr>
                  <a:t>Angle </a:t>
                </a:r>
                <a:r>
                  <a:rPr lang="en-GB" sz="2000" dirty="0">
                    <a:solidFill>
                      <a:srgbClr val="000000"/>
                    </a:solidFill>
                    <a:latin typeface="+mj-lt"/>
                  </a:rPr>
                  <a:t>formed at </a:t>
                </a:r>
                <a14:m>
                  <m:oMath xmlns:m="http://schemas.openxmlformats.org/officeDocument/2006/math">
                    <m:r>
                      <a:rPr lang="en-GB" sz="2000" i="1" dirty="0" smtClean="0">
                        <a:solidFill>
                          <a:srgbClr val="000000"/>
                        </a:solidFill>
                        <a:latin typeface="Cambria Math" panose="02040503050406030204" pitchFamily="18" charset="0"/>
                      </a:rPr>
                      <m:t>𝑊</m:t>
                    </m:r>
                  </m:oMath>
                </a14:m>
                <a:r>
                  <a:rPr lang="en-GB" sz="2000" dirty="0" smtClean="0">
                    <a:solidFill>
                      <a:srgbClr val="000000"/>
                    </a:solidFill>
                    <a:latin typeface="+mj-lt"/>
                  </a:rPr>
                  <a:t> by </a:t>
                </a:r>
                <a:r>
                  <a:rPr lang="en-GB" sz="2000" dirty="0">
                    <a:solidFill>
                      <a:srgbClr val="000000"/>
                    </a:solidFill>
                    <a:latin typeface="+mj-lt"/>
                  </a:rPr>
                  <a:t>line segments </a:t>
                </a:r>
                <a14:m>
                  <m:oMath xmlns:m="http://schemas.openxmlformats.org/officeDocument/2006/math">
                    <m:sSub>
                      <m:sSubPr>
                        <m:ctrlPr>
                          <a:rPr lang="en-US" sz="2000" b="0" i="1" dirty="0" smtClean="0">
                            <a:solidFill>
                              <a:srgbClr val="000000"/>
                            </a:solidFill>
                            <a:latin typeface="Cambria Math" panose="02040503050406030204" pitchFamily="18" charset="0"/>
                          </a:rPr>
                        </m:ctrlPr>
                      </m:sSubPr>
                      <m:e>
                        <m:r>
                          <a:rPr lang="en-GB" sz="2000" i="1" dirty="0" smtClean="0">
                            <a:solidFill>
                              <a:srgbClr val="000000"/>
                            </a:solidFill>
                            <a:latin typeface="Cambria Math" panose="02040503050406030204" pitchFamily="18" charset="0"/>
                          </a:rPr>
                          <m:t>𝑃</m:t>
                        </m:r>
                      </m:e>
                      <m:sub>
                        <m:r>
                          <a:rPr lang="en-GB" sz="2000" i="1" dirty="0" smtClean="0">
                            <a:solidFill>
                              <a:srgbClr val="000000"/>
                            </a:solidFill>
                            <a:latin typeface="Cambria Math" panose="02040503050406030204" pitchFamily="18" charset="0"/>
                          </a:rPr>
                          <m:t>𝑅</m:t>
                        </m:r>
                      </m:sub>
                    </m:sSub>
                    <m:sSub>
                      <m:sSubPr>
                        <m:ctrlPr>
                          <a:rPr lang="en-US" sz="2000" b="0" i="1" dirty="0" smtClean="0">
                            <a:solidFill>
                              <a:srgbClr val="000000"/>
                            </a:solidFill>
                            <a:latin typeface="Cambria Math" panose="02040503050406030204" pitchFamily="18" charset="0"/>
                          </a:rPr>
                        </m:ctrlPr>
                      </m:sSubPr>
                      <m:e>
                        <m:r>
                          <a:rPr lang="en-GB" sz="2000" i="1" dirty="0" smtClean="0">
                            <a:solidFill>
                              <a:srgbClr val="000000"/>
                            </a:solidFill>
                            <a:latin typeface="Cambria Math" panose="02040503050406030204" pitchFamily="18" charset="0"/>
                          </a:rPr>
                          <m:t>𝑄</m:t>
                        </m:r>
                      </m:e>
                      <m:sub>
                        <m:r>
                          <a:rPr lang="en-GB" sz="2000" i="1" dirty="0" smtClean="0">
                            <a:solidFill>
                              <a:srgbClr val="000000"/>
                            </a:solidFill>
                            <a:latin typeface="Cambria Math" panose="02040503050406030204" pitchFamily="18" charset="0"/>
                          </a:rPr>
                          <m:t>𝑅</m:t>
                        </m:r>
                      </m:sub>
                    </m:sSub>
                  </m:oMath>
                </a14:m>
                <a:r>
                  <a:rPr lang="en-GB" sz="2000" i="1" dirty="0">
                    <a:solidFill>
                      <a:srgbClr val="000000"/>
                    </a:solidFill>
                    <a:latin typeface="+mj-lt"/>
                  </a:rPr>
                  <a:t> and </a:t>
                </a:r>
                <a14:m>
                  <m:oMath xmlns:m="http://schemas.openxmlformats.org/officeDocument/2006/math">
                    <m:r>
                      <a:rPr lang="en-GB" sz="2000" i="1" dirty="0" smtClean="0">
                        <a:solidFill>
                          <a:srgbClr val="000000"/>
                        </a:solidFill>
                        <a:latin typeface="Cambria Math" panose="02040503050406030204" pitchFamily="18" charset="0"/>
                      </a:rPr>
                      <m:t>𝑊</m:t>
                    </m:r>
                    <m:sSub>
                      <m:sSubPr>
                        <m:ctrlPr>
                          <a:rPr lang="en-US" sz="2000" b="0" i="1" dirty="0" smtClean="0">
                            <a:solidFill>
                              <a:srgbClr val="000000"/>
                            </a:solidFill>
                            <a:latin typeface="Cambria Math" panose="02040503050406030204" pitchFamily="18" charset="0"/>
                          </a:rPr>
                        </m:ctrlPr>
                      </m:sSubPr>
                      <m:e>
                        <m:r>
                          <a:rPr lang="en-GB" sz="2000" i="1" dirty="0" smtClean="0">
                            <a:solidFill>
                              <a:srgbClr val="000000"/>
                            </a:solidFill>
                            <a:latin typeface="Cambria Math" panose="02040503050406030204" pitchFamily="18" charset="0"/>
                          </a:rPr>
                          <m:t>𝑄</m:t>
                        </m:r>
                      </m:e>
                      <m:sub>
                        <m:r>
                          <a:rPr lang="en-GB" sz="2000" i="1" dirty="0" smtClean="0">
                            <a:solidFill>
                              <a:srgbClr val="000000"/>
                            </a:solidFill>
                            <a:latin typeface="Cambria Math" panose="02040503050406030204" pitchFamily="18" charset="0"/>
                          </a:rPr>
                          <m:t>𝐵</m:t>
                        </m:r>
                      </m:sub>
                    </m:sSub>
                  </m:oMath>
                </a14:m>
                <a:r>
                  <a:rPr lang="en-GB" sz="2000" i="1" dirty="0">
                    <a:solidFill>
                      <a:srgbClr val="000000"/>
                    </a:solidFill>
                    <a:latin typeface="+mj-lt"/>
                  </a:rPr>
                  <a:t> is </a:t>
                </a:r>
                <a14:m>
                  <m:oMath xmlns:m="http://schemas.openxmlformats.org/officeDocument/2006/math">
                    <m:r>
                      <a:rPr lang="en-GB" sz="2000" i="1" dirty="0" smtClean="0">
                        <a:solidFill>
                          <a:srgbClr val="000000"/>
                        </a:solidFill>
                        <a:latin typeface="Cambria Math" panose="02040503050406030204" pitchFamily="18" charset="0"/>
                      </a:rPr>
                      <m:t>60°</m:t>
                    </m:r>
                  </m:oMath>
                </a14:m>
                <a:endParaRPr lang="en-US" sz="2000" dirty="0">
                  <a:latin typeface="+mj-lt"/>
                </a:endParaRPr>
              </a:p>
            </p:txBody>
          </p:sp>
        </mc:Choice>
        <mc:Fallback>
          <p:sp>
            <p:nvSpPr>
              <p:cNvPr id="5" name="Rectangle 4"/>
              <p:cNvSpPr>
                <a:spLocks noRot="1" noChangeAspect="1" noMove="1" noResize="1" noEditPoints="1" noAdjustHandles="1" noChangeArrowheads="1" noChangeShapeType="1" noTextEdit="1"/>
              </p:cNvSpPr>
              <p:nvPr/>
            </p:nvSpPr>
            <p:spPr>
              <a:xfrm>
                <a:off x="4231040" y="3576837"/>
                <a:ext cx="5136255" cy="707886"/>
              </a:xfrm>
              <a:prstGeom prst="rect">
                <a:avLst/>
              </a:prstGeom>
              <a:blipFill rotWithShape="0">
                <a:blip r:embed="rId3"/>
                <a:stretch>
                  <a:fillRect l="-1186" t="-4310" b="-155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4572000" y="4586058"/>
                <a:ext cx="3283976"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𝑊</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𝐵</m:t>
                              </m:r>
                            </m:sub>
                          </m:sSub>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𝑊</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𝑃</m:t>
                              </m:r>
                            </m:e>
                            <m:sup>
                              <m:r>
                                <a:rPr lang="en-US" sz="2000" b="0" i="1" smtClean="0">
                                  <a:latin typeface="Cambria Math" panose="02040503050406030204" pitchFamily="18" charset="0"/>
                                </a:rPr>
                                <m:t>′</m:t>
                              </m:r>
                            </m:sup>
                          </m:sSup>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r>
                            <a:rPr lang="en-US" sz="2000" b="0" i="1" smtClean="0">
                              <a:latin typeface="Cambria Math" panose="02040503050406030204" pitchFamily="18" charset="0"/>
                            </a:rPr>
                            <m:t>(60</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𝐻</m:t>
                          </m:r>
                          <m:r>
                            <a:rPr lang="en-US" sz="2000" b="0" i="1" smtClean="0">
                              <a:latin typeface="Cambria Math" panose="02040503050406030204" pitchFamily="18" charset="0"/>
                              <a:ea typeface="Cambria Math" panose="02040503050406030204" pitchFamily="18" charset="0"/>
                            </a:rPr>
                            <m:t>)</m:t>
                          </m:r>
                        </m:e>
                      </m:func>
                    </m:oMath>
                  </m:oMathPara>
                </a14:m>
                <a:endParaRPr lang="en-US" sz="2000" dirty="0"/>
              </a:p>
            </p:txBody>
          </p:sp>
        </mc:Choice>
        <mc:Fallback>
          <p:sp>
            <p:nvSpPr>
              <p:cNvPr id="6" name="TextBox 5"/>
              <p:cNvSpPr txBox="1">
                <a:spLocks noRot="1" noChangeAspect="1" noMove="1" noResize="1" noEditPoints="1" noAdjustHandles="1" noChangeArrowheads="1" noChangeShapeType="1" noTextEdit="1"/>
              </p:cNvSpPr>
              <p:nvPr/>
            </p:nvSpPr>
            <p:spPr>
              <a:xfrm>
                <a:off x="4572000" y="4586058"/>
                <a:ext cx="3283976" cy="307777"/>
              </a:xfrm>
              <a:prstGeom prst="rect">
                <a:avLst/>
              </a:prstGeom>
              <a:blipFill rotWithShape="0">
                <a:blip r:embed="rId4"/>
                <a:stretch>
                  <a:fillRect r="-2041" b="-372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4572000" y="5124694"/>
                <a:ext cx="3522503"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i="1">
                              <a:latin typeface="Cambria Math" panose="02040503050406030204" pitchFamily="18" charset="0"/>
                            </a:rPr>
                            <m:t>𝑊</m:t>
                          </m:r>
                          <m:sSup>
                            <m:sSupPr>
                              <m:ctrlPr>
                                <a:rPr lang="en-US" sz="2000" i="1">
                                  <a:latin typeface="Cambria Math" panose="02040503050406030204" pitchFamily="18" charset="0"/>
                                </a:rPr>
                              </m:ctrlPr>
                            </m:sSupPr>
                            <m:e>
                              <m:r>
                                <a:rPr lang="en-US" sz="2000" i="1">
                                  <a:latin typeface="Cambria Math" panose="02040503050406030204" pitchFamily="18" charset="0"/>
                                </a:rPr>
                                <m:t>𝑃</m:t>
                              </m:r>
                            </m:e>
                            <m:sup>
                              <m:r>
                                <a:rPr lang="en-US" sz="2000" i="1">
                                  <a:latin typeface="Cambria Math" panose="02040503050406030204" pitchFamily="18" charset="0"/>
                                </a:rPr>
                                <m:t>′</m:t>
                              </m:r>
                            </m:sup>
                          </m:sSup>
                        </m:e>
                      </m:d>
                      <m:r>
                        <a:rPr lang="en-US" sz="2000" b="0" i="1" smtClean="0">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𝑊</m:t>
                          </m:r>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𝐵</m:t>
                              </m:r>
                            </m:sub>
                          </m:sSub>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60</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𝐻</m:t>
                              </m:r>
                            </m:e>
                          </m:d>
                          <m:r>
                            <a:rPr lang="en-US" sz="2000" b="0" i="1" smtClean="0">
                              <a:latin typeface="Cambria Math" panose="02040503050406030204" pitchFamily="18" charset="0"/>
                              <a:ea typeface="Cambria Math" panose="02040503050406030204" pitchFamily="18" charset="0"/>
                            </a:rPr>
                            <m:t>  </m:t>
                          </m:r>
                        </m:e>
                      </m:func>
                    </m:oMath>
                  </m:oMathPara>
                </a14:m>
                <a:endParaRPr lang="en-US" sz="2000" dirty="0"/>
              </a:p>
            </p:txBody>
          </p:sp>
        </mc:Choice>
        <mc:Fallback>
          <p:sp>
            <p:nvSpPr>
              <p:cNvPr id="7" name="TextBox 6"/>
              <p:cNvSpPr txBox="1">
                <a:spLocks noRot="1" noChangeAspect="1" noMove="1" noResize="1" noEditPoints="1" noAdjustHandles="1" noChangeArrowheads="1" noChangeShapeType="1" noTextEdit="1"/>
              </p:cNvSpPr>
              <p:nvPr/>
            </p:nvSpPr>
            <p:spPr>
              <a:xfrm>
                <a:off x="4572000" y="5124694"/>
                <a:ext cx="3522503" cy="307777"/>
              </a:xfrm>
              <a:prstGeom prst="rect">
                <a:avLst/>
              </a:prstGeom>
              <a:blipFill rotWithShape="0">
                <a:blip r:embed="rId5"/>
                <a:stretch>
                  <a:fillRect b="-3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4083809" y="1921548"/>
                <a:ext cx="2715359" cy="73924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𝑟</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3</m:t>
                          </m:r>
                        </m:den>
                      </m:f>
                      <m:r>
                        <a:rPr lang="en-US" sz="2000" i="1">
                          <a:latin typeface="Cambria Math" panose="02040503050406030204" pitchFamily="18" charset="0"/>
                        </a:rPr>
                        <m:t>+</m:t>
                      </m:r>
                      <m:f>
                        <m:fPr>
                          <m:ctrlPr>
                            <a:rPr lang="en-US" sz="2000" i="1">
                              <a:latin typeface="Cambria Math" panose="02040503050406030204" pitchFamily="18" charset="0"/>
                            </a:rPr>
                          </m:ctrlPr>
                        </m:fPr>
                        <m:num>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𝑊𝑃</m:t>
                              </m:r>
                            </m:e>
                          </m:d>
                        </m:num>
                        <m:den>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𝑃</m:t>
                              </m:r>
                            </m:e>
                            <m:sub>
                              <m:r>
                                <a:rPr lang="en-US" sz="2000" i="1">
                                  <a:latin typeface="Cambria Math" panose="02040503050406030204" pitchFamily="18" charset="0"/>
                                </a:rPr>
                                <m:t>𝑅</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𝑅</m:t>
                              </m:r>
                            </m:sub>
                          </m:sSub>
                          <m:r>
                            <a:rPr lang="en-US" sz="2000" i="1">
                              <a:latin typeface="Cambria Math" panose="02040503050406030204" pitchFamily="18" charset="0"/>
                            </a:rPr>
                            <m:t>|</m:t>
                          </m:r>
                        </m:den>
                      </m:f>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rPr>
                                <m:t>𝐻</m:t>
                              </m:r>
                            </m:e>
                          </m:d>
                        </m:e>
                      </m:func>
                    </m:oMath>
                  </m:oMathPara>
                </a14:m>
                <a:endParaRPr lang="en-US" sz="2000" dirty="0"/>
              </a:p>
            </p:txBody>
          </p:sp>
        </mc:Choice>
        <mc:Fallback>
          <p:sp>
            <p:nvSpPr>
              <p:cNvPr id="8" name="Rectangle 7"/>
              <p:cNvSpPr>
                <a:spLocks noRot="1" noChangeAspect="1" noMove="1" noResize="1" noEditPoints="1" noAdjustHandles="1" noChangeArrowheads="1" noChangeShapeType="1" noTextEdit="1"/>
              </p:cNvSpPr>
              <p:nvPr/>
            </p:nvSpPr>
            <p:spPr>
              <a:xfrm>
                <a:off x="4083809" y="1921548"/>
                <a:ext cx="2715359" cy="739241"/>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p:cNvSpPr/>
              <p:nvPr/>
            </p:nvSpPr>
            <p:spPr>
              <a:xfrm>
                <a:off x="4083809" y="2871177"/>
                <a:ext cx="2003754"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sz="2000" b="1" i="1" smtClean="0">
                              <a:latin typeface="Cambria Math" panose="02040503050406030204" pitchFamily="18" charset="0"/>
                            </a:rPr>
                          </m:ctrlPr>
                        </m:dPr>
                        <m:e>
                          <m:r>
                            <a:rPr lang="en-US" sz="2000" b="1" i="1">
                              <a:latin typeface="Cambria Math" panose="02040503050406030204" pitchFamily="18" charset="0"/>
                            </a:rPr>
                            <m:t>𝑾𝑷</m:t>
                          </m:r>
                        </m:e>
                      </m:d>
                      <m:r>
                        <a:rPr lang="en-US" sz="2000" b="1" i="1" smtClean="0">
                          <a:latin typeface="Cambria Math" panose="02040503050406030204" pitchFamily="18" charset="0"/>
                        </a:rPr>
                        <m:t>=</m:t>
                      </m:r>
                      <m:r>
                        <a:rPr lang="en-US" sz="2000" b="1" i="1" smtClean="0">
                          <a:latin typeface="Cambria Math" panose="02040503050406030204" pitchFamily="18" charset="0"/>
                        </a:rPr>
                        <m:t>𝑺</m:t>
                      </m:r>
                      <m:r>
                        <a:rPr lang="en-US" sz="2000" b="1" i="1" smtClean="0">
                          <a:latin typeface="Cambria Math" panose="02040503050406030204" pitchFamily="18" charset="0"/>
                        </a:rPr>
                        <m:t>|</m:t>
                      </m:r>
                      <m:r>
                        <a:rPr lang="en-US" sz="2000" b="1" i="1" smtClean="0">
                          <a:latin typeface="Cambria Math" panose="02040503050406030204" pitchFamily="18" charset="0"/>
                        </a:rPr>
                        <m:t>𝑾</m:t>
                      </m:r>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𝑷</m:t>
                          </m:r>
                        </m:e>
                        <m:sup>
                          <m:r>
                            <a:rPr lang="en-US" sz="2000" b="1" i="1" smtClean="0">
                              <a:latin typeface="Cambria Math" panose="02040503050406030204" pitchFamily="18" charset="0"/>
                            </a:rPr>
                            <m:t>′</m:t>
                          </m:r>
                        </m:sup>
                      </m:sSup>
                      <m:r>
                        <a:rPr lang="en-US" sz="2000" b="1" i="1" smtClean="0">
                          <a:latin typeface="Cambria Math" panose="02040503050406030204" pitchFamily="18" charset="0"/>
                        </a:rPr>
                        <m:t>|</m:t>
                      </m:r>
                    </m:oMath>
                  </m:oMathPara>
                </a14:m>
                <a:endParaRPr lang="en-US" sz="2000" b="1" dirty="0"/>
              </a:p>
            </p:txBody>
          </p:sp>
        </mc:Choice>
        <mc:Fallback>
          <p:sp>
            <p:nvSpPr>
              <p:cNvPr id="9" name="Rectangle 8"/>
              <p:cNvSpPr>
                <a:spLocks noRot="1" noChangeAspect="1" noMove="1" noResize="1" noEditPoints="1" noAdjustHandles="1" noChangeArrowheads="1" noChangeShapeType="1" noTextEdit="1"/>
              </p:cNvSpPr>
              <p:nvPr/>
            </p:nvSpPr>
            <p:spPr>
              <a:xfrm>
                <a:off x="4083809" y="2871177"/>
                <a:ext cx="2003754" cy="400110"/>
              </a:xfrm>
              <a:prstGeom prst="rect">
                <a:avLst/>
              </a:prstGeom>
              <a:blipFill rotWithShape="0">
                <a:blip r:embed="rId7"/>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p:cNvSpPr/>
              <p:nvPr/>
            </p:nvSpPr>
            <p:spPr>
              <a:xfrm>
                <a:off x="385426" y="5804283"/>
                <a:ext cx="4325223" cy="73924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𝑟</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3</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𝑆</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𝑊</m:t>
                              </m:r>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𝐵</m:t>
                                  </m:r>
                                </m:sub>
                              </m:sSub>
                            </m:e>
                          </m:d>
                        </m:num>
                        <m:den>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𝑃</m:t>
                              </m:r>
                            </m:e>
                            <m:sub>
                              <m:r>
                                <a:rPr lang="en-US" sz="2000" i="1">
                                  <a:latin typeface="Cambria Math" panose="02040503050406030204" pitchFamily="18" charset="0"/>
                                </a:rPr>
                                <m:t>𝑅</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𝑅</m:t>
                              </m:r>
                            </m:sub>
                          </m:sSub>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rPr>
                                    <m:t>60</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𝐻</m:t>
                                  </m:r>
                                </m:e>
                              </m:d>
                              <m:r>
                                <a:rPr lang="en-US" sz="2000" i="1">
                                  <a:latin typeface="Cambria Math" panose="02040503050406030204" pitchFamily="18" charset="0"/>
                                  <a:ea typeface="Cambria Math" panose="02040503050406030204" pitchFamily="18" charset="0"/>
                                </a:rPr>
                                <m:t>  </m:t>
                              </m:r>
                            </m:e>
                          </m:func>
                        </m:den>
                      </m:f>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rPr>
                                <m:t>𝐻</m:t>
                              </m:r>
                            </m:e>
                          </m:d>
                        </m:e>
                      </m:func>
                    </m:oMath>
                  </m:oMathPara>
                </a14:m>
                <a:endParaRPr lang="en-US" sz="2000" dirty="0"/>
              </a:p>
            </p:txBody>
          </p:sp>
        </mc:Choice>
        <mc:Fallback>
          <p:sp>
            <p:nvSpPr>
              <p:cNvPr id="10" name="Rectangle 9"/>
              <p:cNvSpPr>
                <a:spLocks noRot="1" noChangeAspect="1" noMove="1" noResize="1" noEditPoints="1" noAdjustHandles="1" noChangeArrowheads="1" noChangeShapeType="1" noTextEdit="1"/>
              </p:cNvSpPr>
              <p:nvPr/>
            </p:nvSpPr>
            <p:spPr>
              <a:xfrm>
                <a:off x="385426" y="5804283"/>
                <a:ext cx="4325223" cy="739241"/>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p:cNvSpPr/>
              <p:nvPr/>
            </p:nvSpPr>
            <p:spPr>
              <a:xfrm>
                <a:off x="4636555" y="5804283"/>
                <a:ext cx="3616118" cy="78386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rPr>
                        <m:t>𝒓</m:t>
                      </m:r>
                      <m:r>
                        <a:rPr lang="en-US" sz="2000" b="1" i="1" smtClean="0">
                          <a:latin typeface="Cambria Math" panose="02040503050406030204" pitchFamily="18" charset="0"/>
                        </a:rPr>
                        <m:t>=</m:t>
                      </m:r>
                      <m:f>
                        <m:fPr>
                          <m:ctrlPr>
                            <a:rPr lang="en-US" sz="2000" b="1" i="1">
                              <a:latin typeface="Cambria Math" panose="02040503050406030204" pitchFamily="18" charset="0"/>
                            </a:rPr>
                          </m:ctrlPr>
                        </m:fPr>
                        <m:num>
                          <m:r>
                            <a:rPr lang="en-US" sz="2000" b="1" i="1">
                              <a:latin typeface="Cambria Math" panose="02040503050406030204" pitchFamily="18" charset="0"/>
                            </a:rPr>
                            <m:t>𝟏</m:t>
                          </m:r>
                        </m:num>
                        <m:den>
                          <m:r>
                            <a:rPr lang="en-US" sz="2000" b="1" i="1">
                              <a:latin typeface="Cambria Math" panose="02040503050406030204" pitchFamily="18" charset="0"/>
                            </a:rPr>
                            <m:t>𝟑</m:t>
                          </m:r>
                        </m:den>
                      </m:f>
                      <m:d>
                        <m:dPr>
                          <m:ctrlPr>
                            <a:rPr lang="en-US" sz="2000" b="1" i="1" smtClean="0">
                              <a:latin typeface="Cambria Math" panose="02040503050406030204" pitchFamily="18" charset="0"/>
                            </a:rPr>
                          </m:ctrlPr>
                        </m:dPr>
                        <m:e>
                          <m:r>
                            <a:rPr lang="en-US" sz="2000" b="1" i="1" smtClean="0">
                              <a:latin typeface="Cambria Math" panose="02040503050406030204" pitchFamily="18" charset="0"/>
                            </a:rPr>
                            <m:t>𝟏</m:t>
                          </m:r>
                          <m:r>
                            <a:rPr lang="en-US" sz="2000" b="1" i="1" smtClean="0">
                              <a:latin typeface="Cambria Math" panose="02040503050406030204" pitchFamily="18" charset="0"/>
                            </a:rPr>
                            <m:t>+</m:t>
                          </m:r>
                          <m:f>
                            <m:fPr>
                              <m:ctrlPr>
                                <a:rPr lang="en-US" sz="2000" b="1" i="1">
                                  <a:latin typeface="Cambria Math" panose="02040503050406030204" pitchFamily="18" charset="0"/>
                                </a:rPr>
                              </m:ctrlPr>
                            </m:fPr>
                            <m:num>
                              <m:r>
                                <a:rPr lang="en-US" sz="2000" b="1" i="1">
                                  <a:latin typeface="Cambria Math" panose="02040503050406030204" pitchFamily="18" charset="0"/>
                                </a:rPr>
                                <m:t>𝑺</m:t>
                              </m:r>
                              <m:func>
                                <m:funcPr>
                                  <m:ctrlPr>
                                    <a:rPr lang="en-US" sz="2000" b="1" i="1">
                                      <a:latin typeface="Cambria Math" panose="02040503050406030204" pitchFamily="18" charset="0"/>
                                    </a:rPr>
                                  </m:ctrlPr>
                                </m:funcPr>
                                <m:fName>
                                  <m:r>
                                    <a:rPr lang="en-US" sz="2000" b="1" i="1">
                                      <a:latin typeface="Cambria Math" panose="02040503050406030204" pitchFamily="18" charset="0"/>
                                    </a:rPr>
                                    <m:t>𝒄𝒐𝒔</m:t>
                                  </m:r>
                                </m:fName>
                                <m:e>
                                  <m:d>
                                    <m:dPr>
                                      <m:ctrlPr>
                                        <a:rPr lang="en-US" sz="2000" b="1" i="1">
                                          <a:latin typeface="Cambria Math" panose="02040503050406030204" pitchFamily="18" charset="0"/>
                                        </a:rPr>
                                      </m:ctrlPr>
                                    </m:dPr>
                                    <m:e>
                                      <m:r>
                                        <a:rPr lang="en-US" sz="2000" b="1" i="1">
                                          <a:latin typeface="Cambria Math" panose="02040503050406030204" pitchFamily="18" charset="0"/>
                                        </a:rPr>
                                        <m:t>𝑯</m:t>
                                      </m:r>
                                    </m:e>
                                  </m:d>
                                </m:e>
                              </m:func>
                            </m:num>
                            <m:den>
                              <m:func>
                                <m:funcPr>
                                  <m:ctrlPr>
                                    <a:rPr lang="en-US" sz="2000" b="1" i="1">
                                      <a:latin typeface="Cambria Math" panose="02040503050406030204" pitchFamily="18" charset="0"/>
                                    </a:rPr>
                                  </m:ctrlPr>
                                </m:funcPr>
                                <m:fName>
                                  <m:r>
                                    <a:rPr lang="en-US" sz="2000" b="1" i="1">
                                      <a:latin typeface="Cambria Math" panose="02040503050406030204" pitchFamily="18" charset="0"/>
                                    </a:rPr>
                                    <m:t>𝒄𝒐𝒔</m:t>
                                  </m:r>
                                </m:fName>
                                <m:e>
                                  <m:d>
                                    <m:dPr>
                                      <m:ctrlPr>
                                        <a:rPr lang="en-US" sz="2000" b="1" i="1">
                                          <a:latin typeface="Cambria Math" panose="02040503050406030204" pitchFamily="18" charset="0"/>
                                        </a:rPr>
                                      </m:ctrlPr>
                                    </m:dPr>
                                    <m:e>
                                      <m:r>
                                        <a:rPr lang="en-US" sz="2000" b="1" i="1">
                                          <a:latin typeface="Cambria Math" panose="02040503050406030204" pitchFamily="18" charset="0"/>
                                        </a:rPr>
                                        <m:t>𝟔𝟎</m:t>
                                      </m:r>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𝑯</m:t>
                                      </m:r>
                                    </m:e>
                                  </m:d>
                                  <m:r>
                                    <a:rPr lang="en-US" sz="2000" b="1" i="1">
                                      <a:latin typeface="Cambria Math" panose="02040503050406030204" pitchFamily="18" charset="0"/>
                                      <a:ea typeface="Cambria Math" panose="02040503050406030204" pitchFamily="18" charset="0"/>
                                    </a:rPr>
                                    <m:t>  </m:t>
                                  </m:r>
                                </m:e>
                              </m:func>
                            </m:den>
                          </m:f>
                        </m:e>
                      </m:d>
                    </m:oMath>
                  </m:oMathPara>
                </a14:m>
                <a:endParaRPr lang="en-US" sz="2000" b="1" dirty="0"/>
              </a:p>
            </p:txBody>
          </p:sp>
        </mc:Choice>
        <mc:Fallback>
          <p:sp>
            <p:nvSpPr>
              <p:cNvPr id="11" name="Rectangle 10"/>
              <p:cNvSpPr>
                <a:spLocks noRot="1" noChangeAspect="1" noMove="1" noResize="1" noEditPoints="1" noAdjustHandles="1" noChangeArrowheads="1" noChangeShapeType="1" noTextEdit="1"/>
              </p:cNvSpPr>
              <p:nvPr/>
            </p:nvSpPr>
            <p:spPr>
              <a:xfrm>
                <a:off x="4636555" y="5804283"/>
                <a:ext cx="3616118" cy="783869"/>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29446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700" name="Object 3"/>
          <p:cNvGraphicFramePr>
            <a:graphicFrameLocks noChangeAspect="1"/>
          </p:cNvGraphicFramePr>
          <p:nvPr>
            <p:extLst>
              <p:ext uri="{D42A27DB-BD31-4B8C-83A1-F6EECF244321}">
                <p14:modId xmlns:p14="http://schemas.microsoft.com/office/powerpoint/2010/main" val="2127996101"/>
              </p:ext>
            </p:extLst>
          </p:nvPr>
        </p:nvGraphicFramePr>
        <p:xfrm>
          <a:off x="4103367" y="4978541"/>
          <a:ext cx="1511300" cy="403225"/>
        </p:xfrm>
        <a:graphic>
          <a:graphicData uri="http://schemas.openxmlformats.org/presentationml/2006/ole">
            <mc:AlternateContent xmlns:mc="http://schemas.openxmlformats.org/markup-compatibility/2006">
              <mc:Choice xmlns:v="urn:schemas-microsoft-com:vml" Requires="v">
                <p:oleObj spid="_x0000_s17446" name="Equation" r:id="rId3" imgW="761669" imgH="203112" progId="Equation.3">
                  <p:embed/>
                </p:oleObj>
              </mc:Choice>
              <mc:Fallback>
                <p:oleObj name="Equation" r:id="rId3" imgW="761669"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3367" y="4978541"/>
                        <a:ext cx="1511300"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1" name="Object 4"/>
          <p:cNvGraphicFramePr>
            <a:graphicFrameLocks noChangeAspect="1"/>
          </p:cNvGraphicFramePr>
          <p:nvPr>
            <p:extLst>
              <p:ext uri="{D42A27DB-BD31-4B8C-83A1-F6EECF244321}">
                <p14:modId xmlns:p14="http://schemas.microsoft.com/office/powerpoint/2010/main" val="3545622882"/>
              </p:ext>
            </p:extLst>
          </p:nvPr>
        </p:nvGraphicFramePr>
        <p:xfrm>
          <a:off x="609600" y="4773279"/>
          <a:ext cx="2692400" cy="822325"/>
        </p:xfrm>
        <a:graphic>
          <a:graphicData uri="http://schemas.openxmlformats.org/presentationml/2006/ole">
            <mc:AlternateContent xmlns:mc="http://schemas.openxmlformats.org/markup-compatibility/2006">
              <mc:Choice xmlns:v="urn:schemas-microsoft-com:vml" Requires="v">
                <p:oleObj spid="_x0000_s17447" name="Equation" r:id="rId5" imgW="1498600" imgH="457200" progId="Equation.3">
                  <p:embed/>
                </p:oleObj>
              </mc:Choice>
              <mc:Fallback>
                <p:oleObj name="Equation" r:id="rId5" imgW="14986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4773279"/>
                        <a:ext cx="26924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2" name="Object 5"/>
          <p:cNvGraphicFramePr>
            <a:graphicFrameLocks noChangeAspect="1"/>
          </p:cNvGraphicFramePr>
          <p:nvPr>
            <p:extLst>
              <p:ext uri="{D42A27DB-BD31-4B8C-83A1-F6EECF244321}">
                <p14:modId xmlns:p14="http://schemas.microsoft.com/office/powerpoint/2010/main" val="2822525263"/>
              </p:ext>
            </p:extLst>
          </p:nvPr>
        </p:nvGraphicFramePr>
        <p:xfrm>
          <a:off x="6496050" y="4978541"/>
          <a:ext cx="1885950" cy="373063"/>
        </p:xfrm>
        <a:graphic>
          <a:graphicData uri="http://schemas.openxmlformats.org/presentationml/2006/ole">
            <mc:AlternateContent xmlns:mc="http://schemas.openxmlformats.org/markup-compatibility/2006">
              <mc:Choice xmlns:v="urn:schemas-microsoft-com:vml" Requires="v">
                <p:oleObj spid="_x0000_s17448" name="Equation" r:id="rId7" imgW="1028254" imgH="203112" progId="Equation.3">
                  <p:embed/>
                </p:oleObj>
              </mc:Choice>
              <mc:Fallback>
                <p:oleObj name="Equation" r:id="rId7" imgW="1028254" imgH="20311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96050" y="4978541"/>
                        <a:ext cx="1885950" cy="37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3" name="Rectangle 6"/>
          <p:cNvSpPr>
            <a:spLocks noChangeArrowheads="1"/>
          </p:cNvSpPr>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defTabSz="685800">
              <a:lnSpc>
                <a:spcPct val="90000"/>
              </a:lnSpc>
              <a:spcBef>
                <a:spcPct val="0"/>
              </a:spcBef>
            </a:pPr>
            <a:r>
              <a:rPr lang="en-GB" altLang="ko-KR" sz="3300" dirty="0" smtClean="0">
                <a:latin typeface="+mj-lt"/>
                <a:ea typeface="+mj-ea"/>
                <a:cs typeface="+mj-cs"/>
              </a:rPr>
              <a:t>HSI </a:t>
            </a:r>
            <a:r>
              <a:rPr lang="en-GB" altLang="ko-KR" sz="3300" dirty="0">
                <a:latin typeface="+mj-lt"/>
                <a:ea typeface="+mj-ea"/>
                <a:cs typeface="+mj-cs"/>
              </a:rPr>
              <a:t>to </a:t>
            </a:r>
            <a:r>
              <a:rPr lang="en-GB" altLang="ko-KR" sz="3300" dirty="0" smtClean="0">
                <a:latin typeface="+mj-lt"/>
                <a:ea typeface="+mj-ea"/>
                <a:cs typeface="+mj-cs"/>
              </a:rPr>
              <a:t>RGB: RG Sector</a:t>
            </a:r>
            <a:endParaRPr lang="en-GB" altLang="ko-KR" sz="3300" dirty="0">
              <a:latin typeface="+mj-lt"/>
              <a:ea typeface="+mj-ea"/>
              <a:cs typeface="+mj-cs"/>
            </a:endParaRPr>
          </a:p>
        </p:txBody>
      </p:sp>
      <p:graphicFrame>
        <p:nvGraphicFramePr>
          <p:cNvPr id="29704" name="Object 7"/>
          <p:cNvGraphicFramePr>
            <a:graphicFrameLocks noGrp="1" noChangeAspect="1"/>
          </p:cNvGraphicFramePr>
          <p:nvPr>
            <p:ph sz="half" idx="2"/>
            <p:extLst>
              <p:ext uri="{D42A27DB-BD31-4B8C-83A1-F6EECF244321}">
                <p14:modId xmlns:p14="http://schemas.microsoft.com/office/powerpoint/2010/main" val="2462973291"/>
              </p:ext>
            </p:extLst>
          </p:nvPr>
        </p:nvGraphicFramePr>
        <p:xfrm>
          <a:off x="967596" y="2034042"/>
          <a:ext cx="1511300" cy="355600"/>
        </p:xfrm>
        <a:graphic>
          <a:graphicData uri="http://schemas.openxmlformats.org/presentationml/2006/ole">
            <mc:AlternateContent xmlns:mc="http://schemas.openxmlformats.org/markup-compatibility/2006">
              <mc:Choice xmlns:v="urn:schemas-microsoft-com:vml" Requires="v">
                <p:oleObj spid="_x0000_s17449" name="Equation" r:id="rId9" imgW="857227" imgH="190421" progId="Equation.3">
                  <p:embed/>
                </p:oleObj>
              </mc:Choice>
              <mc:Fallback>
                <p:oleObj name="Equation" r:id="rId9" imgW="857227" imgH="19042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7596" y="2034042"/>
                        <a:ext cx="15113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1"/>
          <p:cNvGrpSpPr/>
          <p:nvPr/>
        </p:nvGrpSpPr>
        <p:grpSpPr>
          <a:xfrm>
            <a:off x="3095353" y="1999165"/>
            <a:ext cx="2823120" cy="2462795"/>
            <a:chOff x="5629148" y="2635392"/>
            <a:chExt cx="2823120" cy="2462795"/>
          </a:xfrm>
        </p:grpSpPr>
        <p:sp>
          <p:nvSpPr>
            <p:cNvPr id="9" name="Oval 8"/>
            <p:cNvSpPr/>
            <p:nvPr/>
          </p:nvSpPr>
          <p:spPr>
            <a:xfrm>
              <a:off x="6990753" y="3797441"/>
              <a:ext cx="111755" cy="111755"/>
            </a:xfrm>
            <a:prstGeom prst="ellipse">
              <a:avLst/>
            </a:prstGeom>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p:cNvSpPr/>
            <p:nvPr/>
          </p:nvSpPr>
          <p:spPr>
            <a:xfrm>
              <a:off x="6993859" y="3809346"/>
              <a:ext cx="111755" cy="111755"/>
            </a:xfrm>
            <a:prstGeom prst="ellipse">
              <a:avLst/>
            </a:prstGeom>
            <a:solidFill>
              <a:schemeClr val="bg1"/>
            </a:solidFill>
            <a:ln>
              <a:solidFill>
                <a:schemeClr val="tx1">
                  <a:lumMod val="95000"/>
                  <a:lumOff val="5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p:cNvSpPr/>
            <p:nvPr/>
          </p:nvSpPr>
          <p:spPr>
            <a:xfrm>
              <a:off x="8340513" y="3809346"/>
              <a:ext cx="111755" cy="111755"/>
            </a:xfrm>
            <a:prstGeom prst="ellipse">
              <a:avLst/>
            </a:prstGeom>
            <a:solidFill>
              <a:srgbClr val="FF0000"/>
            </a:solidFill>
            <a:ln>
              <a:solidFill>
                <a:srgbClr val="FF000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2" name="Group 11"/>
            <p:cNvGrpSpPr/>
            <p:nvPr/>
          </p:nvGrpSpPr>
          <p:grpSpPr>
            <a:xfrm>
              <a:off x="5629148" y="2635392"/>
              <a:ext cx="2270280" cy="2462795"/>
              <a:chOff x="5629148" y="2635392"/>
              <a:chExt cx="2270280" cy="2462795"/>
            </a:xfrm>
          </p:grpSpPr>
          <p:sp>
            <p:nvSpPr>
              <p:cNvPr id="13" name="Oval 12"/>
              <p:cNvSpPr/>
              <p:nvPr/>
            </p:nvSpPr>
            <p:spPr>
              <a:xfrm>
                <a:off x="7787673" y="4983826"/>
                <a:ext cx="111755" cy="111755"/>
              </a:xfrm>
              <a:prstGeom prst="ellipse">
                <a:avLst/>
              </a:prstGeom>
              <a:solidFill>
                <a:srgbClr val="FF00FF"/>
              </a:solidFill>
              <a:ln>
                <a:solidFill>
                  <a:srgbClr val="FF00FF"/>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p:cNvSpPr/>
              <p:nvPr/>
            </p:nvSpPr>
            <p:spPr>
              <a:xfrm>
                <a:off x="7787672" y="2638295"/>
                <a:ext cx="111755" cy="111755"/>
              </a:xfrm>
              <a:prstGeom prst="ellipse">
                <a:avLst/>
              </a:prstGeom>
              <a:solidFill>
                <a:srgbClr val="FFFF00"/>
              </a:solidFill>
              <a:ln>
                <a:solidFill>
                  <a:srgbClr val="FFFF0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p:cNvSpPr/>
              <p:nvPr/>
            </p:nvSpPr>
            <p:spPr>
              <a:xfrm>
                <a:off x="6224020" y="4986432"/>
                <a:ext cx="111755" cy="111755"/>
              </a:xfrm>
              <a:prstGeom prst="ellipse">
                <a:avLst/>
              </a:prstGeom>
              <a:solidFill>
                <a:srgbClr val="0000FF"/>
              </a:solidFill>
              <a:ln>
                <a:solidFill>
                  <a:srgbClr val="0000FF"/>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p:cNvSpPr/>
              <p:nvPr/>
            </p:nvSpPr>
            <p:spPr>
              <a:xfrm>
                <a:off x="6224020" y="2635392"/>
                <a:ext cx="111755" cy="111755"/>
              </a:xfrm>
              <a:prstGeom prst="ellipse">
                <a:avLst/>
              </a:prstGeom>
              <a:solidFill>
                <a:srgbClr val="00FF00"/>
              </a:solidFill>
              <a:ln>
                <a:solidFill>
                  <a:srgbClr val="00FF0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p:cNvSpPr/>
              <p:nvPr/>
            </p:nvSpPr>
            <p:spPr>
              <a:xfrm>
                <a:off x="5629148" y="3812732"/>
                <a:ext cx="111755" cy="111755"/>
              </a:xfrm>
              <a:prstGeom prst="ellipse">
                <a:avLst/>
              </a:prstGeom>
              <a:solidFill>
                <a:srgbClr val="00B0F0"/>
              </a:solidFill>
              <a:ln>
                <a:solidFill>
                  <a:srgbClr val="00B0F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8" name="Group 17"/>
            <p:cNvGrpSpPr/>
            <p:nvPr/>
          </p:nvGrpSpPr>
          <p:grpSpPr>
            <a:xfrm>
              <a:off x="6319409" y="2730781"/>
              <a:ext cx="2021104" cy="2272017"/>
              <a:chOff x="6319409" y="2730781"/>
              <a:chExt cx="2021104" cy="2272017"/>
            </a:xfrm>
          </p:grpSpPr>
          <p:cxnSp>
            <p:nvCxnSpPr>
              <p:cNvPr id="19" name="Straight Connector 18"/>
              <p:cNvCxnSpPr>
                <a:stCxn id="10" idx="1"/>
                <a:endCxn id="16" idx="5"/>
              </p:cNvCxnSpPr>
              <p:nvPr/>
            </p:nvCxnSpPr>
            <p:spPr>
              <a:xfrm flipH="1" flipV="1">
                <a:off x="6319409" y="2730781"/>
                <a:ext cx="690816" cy="1094931"/>
              </a:xfrm>
              <a:prstGeom prst="line">
                <a:avLst/>
              </a:prstGeom>
              <a:ln w="19050">
                <a:solidFill>
                  <a:srgbClr val="00FF00"/>
                </a:solidFill>
              </a:ln>
            </p:spPr>
            <p:style>
              <a:lnRef idx="1">
                <a:schemeClr val="dk1"/>
              </a:lnRef>
              <a:fillRef idx="0">
                <a:schemeClr val="dk1"/>
              </a:fillRef>
              <a:effectRef idx="0">
                <a:schemeClr val="dk1"/>
              </a:effectRef>
              <a:fontRef idx="minor">
                <a:schemeClr val="tx1"/>
              </a:fontRef>
            </p:style>
          </p:cxnSp>
          <p:cxnSp>
            <p:nvCxnSpPr>
              <p:cNvPr id="20" name="Straight Connector 19"/>
              <p:cNvCxnSpPr>
                <a:stCxn id="10" idx="6"/>
                <a:endCxn id="11" idx="2"/>
              </p:cNvCxnSpPr>
              <p:nvPr/>
            </p:nvCxnSpPr>
            <p:spPr>
              <a:xfrm>
                <a:off x="7105614" y="3865224"/>
                <a:ext cx="1234899" cy="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21" name="Straight Connector 20"/>
              <p:cNvCxnSpPr>
                <a:stCxn id="10" idx="3"/>
                <a:endCxn id="15" idx="7"/>
              </p:cNvCxnSpPr>
              <p:nvPr/>
            </p:nvCxnSpPr>
            <p:spPr>
              <a:xfrm flipH="1">
                <a:off x="6319409" y="3904735"/>
                <a:ext cx="690816" cy="1098063"/>
              </a:xfrm>
              <a:prstGeom prst="line">
                <a:avLst/>
              </a:prstGeom>
              <a:ln w="19050">
                <a:solidFill>
                  <a:srgbClr val="0000FF"/>
                </a:solidFill>
              </a:ln>
            </p:spPr>
            <p:style>
              <a:lnRef idx="1">
                <a:schemeClr val="dk1"/>
              </a:lnRef>
              <a:fillRef idx="0">
                <a:schemeClr val="dk1"/>
              </a:fillRef>
              <a:effectRef idx="0">
                <a:schemeClr val="dk1"/>
              </a:effectRef>
              <a:fontRef idx="minor">
                <a:schemeClr val="tx1"/>
              </a:fontRef>
            </p:style>
          </p:cxnSp>
          <p:sp>
            <p:nvSpPr>
              <p:cNvPr id="22" name="Arc 21"/>
              <p:cNvSpPr/>
              <p:nvPr/>
            </p:nvSpPr>
            <p:spPr>
              <a:xfrm>
                <a:off x="6479505" y="3402115"/>
                <a:ext cx="914400" cy="914400"/>
              </a:xfrm>
              <a:prstGeom prst="arc">
                <a:avLst>
                  <a:gd name="adj1" fmla="val 15001014"/>
                  <a:gd name="adj2" fmla="val 0"/>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p:cNvSpPr txBox="1"/>
                  <p:nvPr/>
                </p:nvSpPr>
                <p:spPr>
                  <a:xfrm>
                    <a:off x="7102508" y="3258918"/>
                    <a:ext cx="580608" cy="3929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baseline="30000" smtClean="0">
                              <a:latin typeface="Cambria Math" panose="02040503050406030204" pitchFamily="18" charset="0"/>
                            </a:rPr>
                            <m:t>120</m:t>
                          </m:r>
                          <m:r>
                            <a:rPr lang="en-US" sz="2000" b="0" i="1" baseline="30000" smtClean="0">
                              <a:latin typeface="Cambria Math" panose="02040503050406030204" pitchFamily="18" charset="0"/>
                              <a:ea typeface="Cambria Math" panose="02040503050406030204" pitchFamily="18" charset="0"/>
                            </a:rPr>
                            <m:t>°</m:t>
                          </m:r>
                        </m:oMath>
                      </m:oMathPara>
                    </a14:m>
                    <a:endParaRPr lang="en-US" sz="2000" baseline="300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102508" y="3258918"/>
                    <a:ext cx="580608" cy="392993"/>
                  </a:xfrm>
                  <a:prstGeom prst="rect">
                    <a:avLst/>
                  </a:prstGeom>
                  <a:blipFill rotWithShape="0">
                    <a:blip r:embed="rId11"/>
                    <a:stretch>
                      <a:fillRect/>
                    </a:stretch>
                  </a:blipFill>
                </p:spPr>
                <p:txBody>
                  <a:bodyPr/>
                  <a:lstStyle/>
                  <a:p>
                    <a:r>
                      <a:rPr lang="en-US">
                        <a:noFill/>
                      </a:rPr>
                      <a:t> </a:t>
                    </a:r>
                  </a:p>
                </p:txBody>
              </p:sp>
            </mc:Fallback>
          </mc:AlternateContent>
          <p:cxnSp>
            <p:nvCxnSpPr>
              <p:cNvPr id="24" name="Straight Connector 23"/>
              <p:cNvCxnSpPr>
                <a:stCxn id="10" idx="5"/>
                <a:endCxn id="13" idx="1"/>
              </p:cNvCxnSpPr>
              <p:nvPr/>
            </p:nvCxnSpPr>
            <p:spPr>
              <a:xfrm>
                <a:off x="7089248" y="3904735"/>
                <a:ext cx="714791" cy="1095457"/>
              </a:xfrm>
              <a:prstGeom prst="line">
                <a:avLst/>
              </a:prstGeom>
              <a:ln w="19050">
                <a:solidFill>
                  <a:srgbClr val="FF00FF"/>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6546299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3" name="Rectangle 6"/>
          <p:cNvSpPr>
            <a:spLocks noChangeArrowheads="1"/>
          </p:cNvSpPr>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defTabSz="685800">
              <a:lnSpc>
                <a:spcPct val="90000"/>
              </a:lnSpc>
              <a:spcBef>
                <a:spcPct val="0"/>
              </a:spcBef>
            </a:pPr>
            <a:r>
              <a:rPr lang="en-GB" altLang="ko-KR" sz="3300" dirty="0" smtClean="0">
                <a:latin typeface="+mj-lt"/>
                <a:ea typeface="+mj-ea"/>
                <a:cs typeface="+mj-cs"/>
              </a:rPr>
              <a:t>HSI </a:t>
            </a:r>
            <a:r>
              <a:rPr lang="en-GB" altLang="ko-KR" sz="3300" dirty="0">
                <a:latin typeface="+mj-lt"/>
                <a:ea typeface="+mj-ea"/>
                <a:cs typeface="+mj-cs"/>
              </a:rPr>
              <a:t>to </a:t>
            </a:r>
            <a:r>
              <a:rPr lang="en-GB" altLang="ko-KR" sz="3300" dirty="0" smtClean="0">
                <a:latin typeface="+mj-lt"/>
                <a:ea typeface="+mj-ea"/>
                <a:cs typeface="+mj-cs"/>
              </a:rPr>
              <a:t>RGB: GB Sector</a:t>
            </a:r>
            <a:endParaRPr lang="en-GB" altLang="ko-KR" sz="3300" dirty="0">
              <a:latin typeface="+mj-lt"/>
              <a:ea typeface="+mj-ea"/>
              <a:cs typeface="+mj-cs"/>
            </a:endParaRPr>
          </a:p>
        </p:txBody>
      </p:sp>
      <p:grpSp>
        <p:nvGrpSpPr>
          <p:cNvPr id="25" name="Group 24"/>
          <p:cNvGrpSpPr/>
          <p:nvPr/>
        </p:nvGrpSpPr>
        <p:grpSpPr>
          <a:xfrm>
            <a:off x="3447457" y="2034042"/>
            <a:ext cx="2823120" cy="2462795"/>
            <a:chOff x="5629148" y="2635392"/>
            <a:chExt cx="2823120" cy="2462795"/>
          </a:xfrm>
        </p:grpSpPr>
        <p:sp>
          <p:nvSpPr>
            <p:cNvPr id="26" name="Oval 25"/>
            <p:cNvSpPr/>
            <p:nvPr/>
          </p:nvSpPr>
          <p:spPr>
            <a:xfrm>
              <a:off x="6990753" y="3797441"/>
              <a:ext cx="111755" cy="111755"/>
            </a:xfrm>
            <a:prstGeom prst="ellipse">
              <a:avLst/>
            </a:prstGeom>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p:cNvSpPr/>
            <p:nvPr/>
          </p:nvSpPr>
          <p:spPr>
            <a:xfrm>
              <a:off x="6993859" y="3809346"/>
              <a:ext cx="111755" cy="111755"/>
            </a:xfrm>
            <a:prstGeom prst="ellipse">
              <a:avLst/>
            </a:prstGeom>
            <a:solidFill>
              <a:schemeClr val="bg1"/>
            </a:solidFill>
            <a:ln>
              <a:solidFill>
                <a:schemeClr val="tx1">
                  <a:lumMod val="95000"/>
                  <a:lumOff val="5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p:cNvSpPr/>
            <p:nvPr/>
          </p:nvSpPr>
          <p:spPr>
            <a:xfrm>
              <a:off x="8340513" y="3809346"/>
              <a:ext cx="111755" cy="111755"/>
            </a:xfrm>
            <a:prstGeom prst="ellipse">
              <a:avLst/>
            </a:prstGeom>
            <a:solidFill>
              <a:srgbClr val="FF0000"/>
            </a:solidFill>
            <a:ln>
              <a:solidFill>
                <a:srgbClr val="FF000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9" name="Group 28"/>
            <p:cNvGrpSpPr/>
            <p:nvPr/>
          </p:nvGrpSpPr>
          <p:grpSpPr>
            <a:xfrm>
              <a:off x="5629148" y="2635392"/>
              <a:ext cx="2270280" cy="2462795"/>
              <a:chOff x="5629148" y="2635392"/>
              <a:chExt cx="2270280" cy="2462795"/>
            </a:xfrm>
          </p:grpSpPr>
          <p:sp>
            <p:nvSpPr>
              <p:cNvPr id="37" name="Oval 36"/>
              <p:cNvSpPr/>
              <p:nvPr/>
            </p:nvSpPr>
            <p:spPr>
              <a:xfrm>
                <a:off x="7787673" y="4983826"/>
                <a:ext cx="111755" cy="111755"/>
              </a:xfrm>
              <a:prstGeom prst="ellipse">
                <a:avLst/>
              </a:prstGeom>
              <a:solidFill>
                <a:srgbClr val="FF00FF"/>
              </a:solidFill>
              <a:ln>
                <a:solidFill>
                  <a:srgbClr val="FF00FF"/>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p:cNvSpPr/>
              <p:nvPr/>
            </p:nvSpPr>
            <p:spPr>
              <a:xfrm>
                <a:off x="7787672" y="2638295"/>
                <a:ext cx="111755" cy="111755"/>
              </a:xfrm>
              <a:prstGeom prst="ellipse">
                <a:avLst/>
              </a:prstGeom>
              <a:solidFill>
                <a:srgbClr val="FFFF00"/>
              </a:solidFill>
              <a:ln>
                <a:solidFill>
                  <a:srgbClr val="FFFF0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p:cNvSpPr/>
              <p:nvPr/>
            </p:nvSpPr>
            <p:spPr>
              <a:xfrm>
                <a:off x="6224020" y="4986432"/>
                <a:ext cx="111755" cy="111755"/>
              </a:xfrm>
              <a:prstGeom prst="ellipse">
                <a:avLst/>
              </a:prstGeom>
              <a:solidFill>
                <a:srgbClr val="0000FF"/>
              </a:solidFill>
              <a:ln>
                <a:solidFill>
                  <a:srgbClr val="0000FF"/>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p:cNvSpPr/>
              <p:nvPr/>
            </p:nvSpPr>
            <p:spPr>
              <a:xfrm>
                <a:off x="6224020" y="2635392"/>
                <a:ext cx="111755" cy="111755"/>
              </a:xfrm>
              <a:prstGeom prst="ellipse">
                <a:avLst/>
              </a:prstGeom>
              <a:solidFill>
                <a:srgbClr val="00FF00"/>
              </a:solidFill>
              <a:ln>
                <a:solidFill>
                  <a:srgbClr val="00FF0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p:cNvSpPr/>
              <p:nvPr/>
            </p:nvSpPr>
            <p:spPr>
              <a:xfrm>
                <a:off x="5629148" y="3812732"/>
                <a:ext cx="111755" cy="111755"/>
              </a:xfrm>
              <a:prstGeom prst="ellipse">
                <a:avLst/>
              </a:prstGeom>
              <a:solidFill>
                <a:srgbClr val="00B0F0"/>
              </a:solidFill>
              <a:ln>
                <a:solidFill>
                  <a:srgbClr val="00B0F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0" name="Group 29"/>
            <p:cNvGrpSpPr/>
            <p:nvPr/>
          </p:nvGrpSpPr>
          <p:grpSpPr>
            <a:xfrm>
              <a:off x="6022432" y="2730781"/>
              <a:ext cx="2318081" cy="2272017"/>
              <a:chOff x="6022432" y="2730781"/>
              <a:chExt cx="2318081" cy="2272017"/>
            </a:xfrm>
          </p:grpSpPr>
          <p:cxnSp>
            <p:nvCxnSpPr>
              <p:cNvPr id="31" name="Straight Connector 30"/>
              <p:cNvCxnSpPr>
                <a:stCxn id="27" idx="1"/>
                <a:endCxn id="40" idx="5"/>
              </p:cNvCxnSpPr>
              <p:nvPr/>
            </p:nvCxnSpPr>
            <p:spPr>
              <a:xfrm flipH="1" flipV="1">
                <a:off x="6319409" y="2730781"/>
                <a:ext cx="690816" cy="1094931"/>
              </a:xfrm>
              <a:prstGeom prst="line">
                <a:avLst/>
              </a:prstGeom>
              <a:ln w="19050">
                <a:solidFill>
                  <a:srgbClr val="00FF00"/>
                </a:solidFill>
              </a:ln>
            </p:spPr>
            <p:style>
              <a:lnRef idx="1">
                <a:schemeClr val="dk1"/>
              </a:lnRef>
              <a:fillRef idx="0">
                <a:schemeClr val="dk1"/>
              </a:fillRef>
              <a:effectRef idx="0">
                <a:schemeClr val="dk1"/>
              </a:effectRef>
              <a:fontRef idx="minor">
                <a:schemeClr val="tx1"/>
              </a:fontRef>
            </p:style>
          </p:cxnSp>
          <p:cxnSp>
            <p:nvCxnSpPr>
              <p:cNvPr id="32" name="Straight Connector 31"/>
              <p:cNvCxnSpPr>
                <a:stCxn id="27" idx="6"/>
                <a:endCxn id="28" idx="2"/>
              </p:cNvCxnSpPr>
              <p:nvPr/>
            </p:nvCxnSpPr>
            <p:spPr>
              <a:xfrm>
                <a:off x="7105614" y="3865224"/>
                <a:ext cx="1234899" cy="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33" name="Straight Connector 32"/>
              <p:cNvCxnSpPr>
                <a:stCxn id="27" idx="3"/>
                <a:endCxn id="39" idx="7"/>
              </p:cNvCxnSpPr>
              <p:nvPr/>
            </p:nvCxnSpPr>
            <p:spPr>
              <a:xfrm flipH="1">
                <a:off x="6319409" y="3904735"/>
                <a:ext cx="690816" cy="1098063"/>
              </a:xfrm>
              <a:prstGeom prst="line">
                <a:avLst/>
              </a:prstGeom>
              <a:ln w="19050">
                <a:solidFill>
                  <a:srgbClr val="0000FF"/>
                </a:solidFill>
              </a:ln>
            </p:spPr>
            <p:style>
              <a:lnRef idx="1">
                <a:schemeClr val="dk1"/>
              </a:lnRef>
              <a:fillRef idx="0">
                <a:schemeClr val="dk1"/>
              </a:fillRef>
              <a:effectRef idx="0">
                <a:schemeClr val="dk1"/>
              </a:effectRef>
              <a:fontRef idx="minor">
                <a:schemeClr val="tx1"/>
              </a:fontRef>
            </p:style>
          </p:cxnSp>
          <p:sp>
            <p:nvSpPr>
              <p:cNvPr id="34" name="Arc 33"/>
              <p:cNvSpPr/>
              <p:nvPr/>
            </p:nvSpPr>
            <p:spPr>
              <a:xfrm rot="14162536">
                <a:off x="6570794" y="3455653"/>
                <a:ext cx="914400" cy="914400"/>
              </a:xfrm>
              <a:prstGeom prst="arc">
                <a:avLst>
                  <a:gd name="adj1" fmla="val 15001014"/>
                  <a:gd name="adj2" fmla="val 0"/>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p:cNvSpPr txBox="1"/>
                  <p:nvPr/>
                </p:nvSpPr>
                <p:spPr>
                  <a:xfrm>
                    <a:off x="6022432" y="3736634"/>
                    <a:ext cx="580608" cy="3929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baseline="30000" smtClean="0">
                              <a:latin typeface="Cambria Math" panose="02040503050406030204" pitchFamily="18" charset="0"/>
                            </a:rPr>
                            <m:t>120</m:t>
                          </m:r>
                          <m:r>
                            <a:rPr lang="en-US" sz="2000" b="0" i="1" baseline="30000" smtClean="0">
                              <a:latin typeface="Cambria Math" panose="02040503050406030204" pitchFamily="18" charset="0"/>
                              <a:ea typeface="Cambria Math" panose="02040503050406030204" pitchFamily="18" charset="0"/>
                            </a:rPr>
                            <m:t>°</m:t>
                          </m:r>
                        </m:oMath>
                      </m:oMathPara>
                    </a14:m>
                    <a:endParaRPr lang="en-US" sz="2000" baseline="30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6022432" y="3736634"/>
                    <a:ext cx="580608" cy="392993"/>
                  </a:xfrm>
                  <a:prstGeom prst="rect">
                    <a:avLst/>
                  </a:prstGeom>
                  <a:blipFill rotWithShape="0">
                    <a:blip r:embed="rId13"/>
                    <a:stretch>
                      <a:fillRect/>
                    </a:stretch>
                  </a:blipFill>
                </p:spPr>
                <p:txBody>
                  <a:bodyPr/>
                  <a:lstStyle/>
                  <a:p>
                    <a:r>
                      <a:rPr lang="en-US">
                        <a:noFill/>
                      </a:rPr>
                      <a:t> </a:t>
                    </a:r>
                  </a:p>
                </p:txBody>
              </p:sp>
            </mc:Fallback>
          </mc:AlternateContent>
          <p:cxnSp>
            <p:nvCxnSpPr>
              <p:cNvPr id="36" name="Straight Connector 35"/>
              <p:cNvCxnSpPr>
                <a:stCxn id="27" idx="5"/>
                <a:endCxn id="37" idx="1"/>
              </p:cNvCxnSpPr>
              <p:nvPr/>
            </p:nvCxnSpPr>
            <p:spPr>
              <a:xfrm>
                <a:off x="7089248" y="3904735"/>
                <a:ext cx="714791" cy="1095457"/>
              </a:xfrm>
              <a:prstGeom prst="line">
                <a:avLst/>
              </a:prstGeom>
              <a:ln w="19050">
                <a:solidFill>
                  <a:srgbClr val="FF00FF"/>
                </a:solidFill>
              </a:ln>
            </p:spPr>
            <p:style>
              <a:lnRef idx="1">
                <a:schemeClr val="dk1"/>
              </a:lnRef>
              <a:fillRef idx="0">
                <a:schemeClr val="dk1"/>
              </a:fillRef>
              <a:effectRef idx="0">
                <a:schemeClr val="dk1"/>
              </a:effectRef>
              <a:fontRef idx="minor">
                <a:schemeClr val="tx1"/>
              </a:fontRef>
            </p:style>
          </p:cxnSp>
        </p:grpSp>
      </p:grpSp>
      <p:graphicFrame>
        <p:nvGraphicFramePr>
          <p:cNvPr id="42" name="Object 15"/>
          <p:cNvGraphicFramePr>
            <a:graphicFrameLocks noChangeAspect="1"/>
          </p:cNvGraphicFramePr>
          <p:nvPr>
            <p:extLst>
              <p:ext uri="{D42A27DB-BD31-4B8C-83A1-F6EECF244321}">
                <p14:modId xmlns:p14="http://schemas.microsoft.com/office/powerpoint/2010/main" val="1553444987"/>
              </p:ext>
            </p:extLst>
          </p:nvPr>
        </p:nvGraphicFramePr>
        <p:xfrm>
          <a:off x="918747" y="2034042"/>
          <a:ext cx="1710153" cy="341312"/>
        </p:xfrm>
        <a:graphic>
          <a:graphicData uri="http://schemas.openxmlformats.org/presentationml/2006/ole">
            <mc:AlternateContent xmlns:mc="http://schemas.openxmlformats.org/markup-compatibility/2006">
              <mc:Choice xmlns:v="urn:schemas-microsoft-com:vml" Requires="v">
                <p:oleObj spid="_x0000_s18464" name="Equation" r:id="rId14" imgW="1009590" imgH="190421" progId="Equation.3">
                  <p:embed/>
                </p:oleObj>
              </mc:Choice>
              <mc:Fallback>
                <p:oleObj name="Equation" r:id="rId14" imgW="1009590" imgH="190421"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18747" y="2034042"/>
                        <a:ext cx="1710153" cy="341312"/>
                      </a:xfrm>
                      <a:prstGeom prst="rect">
                        <a:avLst/>
                      </a:prstGeom>
                      <a:noFill/>
                      <a:ln>
                        <a:noFill/>
                      </a:ln>
                      <a:effectLst/>
                      <a:extLst/>
                    </p:spPr>
                  </p:pic>
                </p:oleObj>
              </mc:Fallback>
            </mc:AlternateContent>
          </a:graphicData>
        </a:graphic>
      </p:graphicFrame>
      <p:graphicFrame>
        <p:nvGraphicFramePr>
          <p:cNvPr id="43" name="Object 3"/>
          <p:cNvGraphicFramePr>
            <a:graphicFrameLocks noChangeAspect="1"/>
          </p:cNvGraphicFramePr>
          <p:nvPr>
            <p:extLst>
              <p:ext uri="{D42A27DB-BD31-4B8C-83A1-F6EECF244321}">
                <p14:modId xmlns:p14="http://schemas.microsoft.com/office/powerpoint/2010/main" val="454440600"/>
              </p:ext>
            </p:extLst>
          </p:nvPr>
        </p:nvGraphicFramePr>
        <p:xfrm>
          <a:off x="1117600" y="5618230"/>
          <a:ext cx="1511300" cy="403225"/>
        </p:xfrm>
        <a:graphic>
          <a:graphicData uri="http://schemas.openxmlformats.org/presentationml/2006/ole">
            <mc:AlternateContent xmlns:mc="http://schemas.openxmlformats.org/markup-compatibility/2006">
              <mc:Choice xmlns:v="urn:schemas-microsoft-com:vml" Requires="v">
                <p:oleObj spid="_x0000_s18465" name="Equation" r:id="rId16" imgW="761669" imgH="203112" progId="Equation.3">
                  <p:embed/>
                </p:oleObj>
              </mc:Choice>
              <mc:Fallback>
                <p:oleObj name="Equation" r:id="rId16" imgW="761669" imgH="203112"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7600" y="5618230"/>
                        <a:ext cx="1511300"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4"/>
          <p:cNvGraphicFramePr>
            <a:graphicFrameLocks noChangeAspect="1"/>
          </p:cNvGraphicFramePr>
          <p:nvPr>
            <p:extLst>
              <p:ext uri="{D42A27DB-BD31-4B8C-83A1-F6EECF244321}">
                <p14:modId xmlns:p14="http://schemas.microsoft.com/office/powerpoint/2010/main" val="3763856100"/>
              </p:ext>
            </p:extLst>
          </p:nvPr>
        </p:nvGraphicFramePr>
        <p:xfrm>
          <a:off x="3635375" y="5423761"/>
          <a:ext cx="2716213" cy="822325"/>
        </p:xfrm>
        <a:graphic>
          <a:graphicData uri="http://schemas.openxmlformats.org/presentationml/2006/ole">
            <mc:AlternateContent xmlns:mc="http://schemas.openxmlformats.org/markup-compatibility/2006">
              <mc:Choice xmlns:v="urn:schemas-microsoft-com:vml" Requires="v">
                <p:oleObj spid="_x0000_s18466" name="Equation" r:id="rId18" imgW="1511300" imgH="457200" progId="Equation.3">
                  <p:embed/>
                </p:oleObj>
              </mc:Choice>
              <mc:Fallback>
                <p:oleObj name="Equation" r:id="rId18" imgW="1511300" imgH="4572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35375" y="5423761"/>
                        <a:ext cx="2716213"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5"/>
          <p:cNvGraphicFramePr>
            <a:graphicFrameLocks noChangeAspect="1"/>
          </p:cNvGraphicFramePr>
          <p:nvPr>
            <p:extLst>
              <p:ext uri="{D42A27DB-BD31-4B8C-83A1-F6EECF244321}">
                <p14:modId xmlns:p14="http://schemas.microsoft.com/office/powerpoint/2010/main" val="777237847"/>
              </p:ext>
            </p:extLst>
          </p:nvPr>
        </p:nvGraphicFramePr>
        <p:xfrm>
          <a:off x="6921792" y="5648393"/>
          <a:ext cx="1885950" cy="373062"/>
        </p:xfrm>
        <a:graphic>
          <a:graphicData uri="http://schemas.openxmlformats.org/presentationml/2006/ole">
            <mc:AlternateContent xmlns:mc="http://schemas.openxmlformats.org/markup-compatibility/2006">
              <mc:Choice xmlns:v="urn:schemas-microsoft-com:vml" Requires="v">
                <p:oleObj spid="_x0000_s18467" name="Equation" r:id="rId20" imgW="1028254" imgH="203112" progId="Equation.3">
                  <p:embed/>
                </p:oleObj>
              </mc:Choice>
              <mc:Fallback>
                <p:oleObj name="Equation" r:id="rId20" imgW="1028254" imgH="203112"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921792" y="5648393"/>
                        <a:ext cx="1885950" cy="37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11"/>
          <p:cNvGraphicFramePr>
            <a:graphicFrameLocks noChangeAspect="1"/>
          </p:cNvGraphicFramePr>
          <p:nvPr>
            <p:extLst>
              <p:ext uri="{D42A27DB-BD31-4B8C-83A1-F6EECF244321}">
                <p14:modId xmlns:p14="http://schemas.microsoft.com/office/powerpoint/2010/main" val="4183251273"/>
              </p:ext>
            </p:extLst>
          </p:nvPr>
        </p:nvGraphicFramePr>
        <p:xfrm>
          <a:off x="918747" y="2676895"/>
          <a:ext cx="1584325" cy="373063"/>
        </p:xfrm>
        <a:graphic>
          <a:graphicData uri="http://schemas.openxmlformats.org/presentationml/2006/ole">
            <mc:AlternateContent xmlns:mc="http://schemas.openxmlformats.org/markup-compatibility/2006">
              <mc:Choice xmlns:v="urn:schemas-microsoft-com:vml" Requires="v">
                <p:oleObj spid="_x0000_s18468" name="Equation" r:id="rId22" imgW="863225" imgH="203112" progId="Equation.3">
                  <p:embed/>
                </p:oleObj>
              </mc:Choice>
              <mc:Fallback>
                <p:oleObj name="Equation" r:id="rId22" imgW="863225" imgH="203112"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18747" y="2676895"/>
                        <a:ext cx="1584325" cy="37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630367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dirty="0"/>
              <a:t>HSI to RGB: </a:t>
            </a:r>
            <a:r>
              <a:rPr lang="en-GB" altLang="ko-KR" dirty="0" smtClean="0"/>
              <a:t>BR Sector</a:t>
            </a:r>
            <a:endParaRPr lang="en-US" dirty="0"/>
          </a:p>
        </p:txBody>
      </p:sp>
      <p:graphicFrame>
        <p:nvGraphicFramePr>
          <p:cNvPr id="31752" name="Object 7"/>
          <p:cNvGraphicFramePr>
            <a:graphicFrameLocks noGrp="1" noChangeAspect="1"/>
          </p:cNvGraphicFramePr>
          <p:nvPr>
            <p:ph sz="quarter" idx="4294967295"/>
            <p:extLst>
              <p:ext uri="{D42A27DB-BD31-4B8C-83A1-F6EECF244321}">
                <p14:modId xmlns:p14="http://schemas.microsoft.com/office/powerpoint/2010/main" val="1635529415"/>
              </p:ext>
            </p:extLst>
          </p:nvPr>
        </p:nvGraphicFramePr>
        <p:xfrm>
          <a:off x="628650" y="2424112"/>
          <a:ext cx="1584325" cy="366713"/>
        </p:xfrm>
        <a:graphic>
          <a:graphicData uri="http://schemas.openxmlformats.org/presentationml/2006/ole">
            <mc:AlternateContent xmlns:mc="http://schemas.openxmlformats.org/markup-compatibility/2006">
              <mc:Choice xmlns:v="urn:schemas-microsoft-com:vml" Requires="v">
                <p:oleObj spid="_x0000_s8299" name="Equation" r:id="rId3" imgW="876300" imgH="203200" progId="Equation.3">
                  <p:embed/>
                </p:oleObj>
              </mc:Choice>
              <mc:Fallback>
                <p:oleObj name="Equation" r:id="rId3" imgW="876300" imgH="203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 y="2424112"/>
                        <a:ext cx="158432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3" name="Object 8"/>
          <p:cNvGraphicFramePr>
            <a:graphicFrameLocks noGrp="1" noChangeAspect="1"/>
          </p:cNvGraphicFramePr>
          <p:nvPr>
            <p:ph sz="half" idx="4294967295"/>
            <p:extLst>
              <p:ext uri="{D42A27DB-BD31-4B8C-83A1-F6EECF244321}">
                <p14:modId xmlns:p14="http://schemas.microsoft.com/office/powerpoint/2010/main" val="390933125"/>
              </p:ext>
            </p:extLst>
          </p:nvPr>
        </p:nvGraphicFramePr>
        <p:xfrm>
          <a:off x="628650" y="1871412"/>
          <a:ext cx="1871146" cy="369512"/>
        </p:xfrm>
        <a:graphic>
          <a:graphicData uri="http://schemas.openxmlformats.org/presentationml/2006/ole">
            <mc:AlternateContent xmlns:mc="http://schemas.openxmlformats.org/markup-compatibility/2006">
              <mc:Choice xmlns:v="urn:schemas-microsoft-com:vml" Requires="v">
                <p:oleObj spid="_x0000_s8300" name="Equation" r:id="rId5" imgW="1019018" imgH="190421" progId="Equation.3">
                  <p:embed/>
                </p:oleObj>
              </mc:Choice>
              <mc:Fallback>
                <p:oleObj name="Equation" r:id="rId5" imgW="1019018" imgH="19042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650" y="1871412"/>
                        <a:ext cx="1871146" cy="369512"/>
                      </a:xfrm>
                      <a:prstGeom prst="rect">
                        <a:avLst/>
                      </a:prstGeom>
                      <a:noFill/>
                      <a:ln>
                        <a:noFill/>
                      </a:ln>
                      <a:effectLst/>
                      <a:extLst/>
                    </p:spPr>
                  </p:pic>
                </p:oleObj>
              </mc:Fallback>
            </mc:AlternateContent>
          </a:graphicData>
        </a:graphic>
      </p:graphicFrame>
      <p:graphicFrame>
        <p:nvGraphicFramePr>
          <p:cNvPr id="31748" name="Object 3"/>
          <p:cNvGraphicFramePr>
            <a:graphicFrameLocks noChangeAspect="1"/>
          </p:cNvGraphicFramePr>
          <p:nvPr>
            <p:extLst>
              <p:ext uri="{D42A27DB-BD31-4B8C-83A1-F6EECF244321}">
                <p14:modId xmlns:p14="http://schemas.microsoft.com/office/powerpoint/2010/main" val="1883596173"/>
              </p:ext>
            </p:extLst>
          </p:nvPr>
        </p:nvGraphicFramePr>
        <p:xfrm>
          <a:off x="3876557" y="4846770"/>
          <a:ext cx="1511300" cy="403225"/>
        </p:xfrm>
        <a:graphic>
          <a:graphicData uri="http://schemas.openxmlformats.org/presentationml/2006/ole">
            <mc:AlternateContent xmlns:mc="http://schemas.openxmlformats.org/markup-compatibility/2006">
              <mc:Choice xmlns:v="urn:schemas-microsoft-com:vml" Requires="v">
                <p:oleObj spid="_x0000_s8301" name="Equation" r:id="rId7" imgW="761669" imgH="203112" progId="Equation.3">
                  <p:embed/>
                </p:oleObj>
              </mc:Choice>
              <mc:Fallback>
                <p:oleObj name="Equation" r:id="rId7" imgW="761669" imgH="20311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6557" y="4846770"/>
                        <a:ext cx="1511300"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49" name="Object 4"/>
          <p:cNvGraphicFramePr>
            <a:graphicFrameLocks noChangeAspect="1"/>
          </p:cNvGraphicFramePr>
          <p:nvPr>
            <p:extLst>
              <p:ext uri="{D42A27DB-BD31-4B8C-83A1-F6EECF244321}">
                <p14:modId xmlns:p14="http://schemas.microsoft.com/office/powerpoint/2010/main" val="1811719375"/>
              </p:ext>
            </p:extLst>
          </p:nvPr>
        </p:nvGraphicFramePr>
        <p:xfrm>
          <a:off x="6145526" y="4637221"/>
          <a:ext cx="2693987" cy="822325"/>
        </p:xfrm>
        <a:graphic>
          <a:graphicData uri="http://schemas.openxmlformats.org/presentationml/2006/ole">
            <mc:AlternateContent xmlns:mc="http://schemas.openxmlformats.org/markup-compatibility/2006">
              <mc:Choice xmlns:v="urn:schemas-microsoft-com:vml" Requires="v">
                <p:oleObj spid="_x0000_s8302" name="Equation" r:id="rId9" imgW="1498600" imgH="457200" progId="Equation.3">
                  <p:embed/>
                </p:oleObj>
              </mc:Choice>
              <mc:Fallback>
                <p:oleObj name="Equation" r:id="rId9" imgW="149860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45526" y="4637221"/>
                        <a:ext cx="2693987"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0" name="Object 5"/>
          <p:cNvGraphicFramePr>
            <a:graphicFrameLocks noChangeAspect="1"/>
          </p:cNvGraphicFramePr>
          <p:nvPr>
            <p:extLst>
              <p:ext uri="{D42A27DB-BD31-4B8C-83A1-F6EECF244321}">
                <p14:modId xmlns:p14="http://schemas.microsoft.com/office/powerpoint/2010/main" val="2741339131"/>
              </p:ext>
            </p:extLst>
          </p:nvPr>
        </p:nvGraphicFramePr>
        <p:xfrm>
          <a:off x="628650" y="4861851"/>
          <a:ext cx="1885950" cy="373062"/>
        </p:xfrm>
        <a:graphic>
          <a:graphicData uri="http://schemas.openxmlformats.org/presentationml/2006/ole">
            <mc:AlternateContent xmlns:mc="http://schemas.openxmlformats.org/markup-compatibility/2006">
              <mc:Choice xmlns:v="urn:schemas-microsoft-com:vml" Requires="v">
                <p:oleObj spid="_x0000_s8303" name="Equation" r:id="rId11" imgW="1028254" imgH="203112" progId="Equation.3">
                  <p:embed/>
                </p:oleObj>
              </mc:Choice>
              <mc:Fallback>
                <p:oleObj name="Equation" r:id="rId11" imgW="1028254" imgH="20311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8650" y="4861851"/>
                        <a:ext cx="1885950" cy="37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 name="Group 9"/>
          <p:cNvGrpSpPr/>
          <p:nvPr/>
        </p:nvGrpSpPr>
        <p:grpSpPr>
          <a:xfrm>
            <a:off x="3160440" y="1954794"/>
            <a:ext cx="2823120" cy="2462795"/>
            <a:chOff x="5629148" y="2635392"/>
            <a:chExt cx="2823120" cy="2462795"/>
          </a:xfrm>
        </p:grpSpPr>
        <p:sp>
          <p:nvSpPr>
            <p:cNvPr id="11" name="Oval 10"/>
            <p:cNvSpPr/>
            <p:nvPr/>
          </p:nvSpPr>
          <p:spPr>
            <a:xfrm>
              <a:off x="6990753" y="3797441"/>
              <a:ext cx="111755" cy="111755"/>
            </a:xfrm>
            <a:prstGeom prst="ellipse">
              <a:avLst/>
            </a:prstGeom>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p:cNvSpPr/>
            <p:nvPr/>
          </p:nvSpPr>
          <p:spPr>
            <a:xfrm>
              <a:off x="6993859" y="3809346"/>
              <a:ext cx="111755" cy="111755"/>
            </a:xfrm>
            <a:prstGeom prst="ellipse">
              <a:avLst/>
            </a:prstGeom>
            <a:solidFill>
              <a:schemeClr val="bg1"/>
            </a:solidFill>
            <a:ln>
              <a:solidFill>
                <a:schemeClr val="tx1">
                  <a:lumMod val="95000"/>
                  <a:lumOff val="5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p:cNvSpPr/>
            <p:nvPr/>
          </p:nvSpPr>
          <p:spPr>
            <a:xfrm>
              <a:off x="8340513" y="3809346"/>
              <a:ext cx="111755" cy="111755"/>
            </a:xfrm>
            <a:prstGeom prst="ellipse">
              <a:avLst/>
            </a:prstGeom>
            <a:solidFill>
              <a:srgbClr val="FF0000"/>
            </a:solidFill>
            <a:ln>
              <a:solidFill>
                <a:srgbClr val="FF000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4" name="Group 13"/>
            <p:cNvGrpSpPr/>
            <p:nvPr/>
          </p:nvGrpSpPr>
          <p:grpSpPr>
            <a:xfrm>
              <a:off x="5629148" y="2635392"/>
              <a:ext cx="2270280" cy="2462795"/>
              <a:chOff x="5629148" y="2635392"/>
              <a:chExt cx="2270280" cy="2462795"/>
            </a:xfrm>
          </p:grpSpPr>
          <p:sp>
            <p:nvSpPr>
              <p:cNvPr id="22" name="Oval 21"/>
              <p:cNvSpPr/>
              <p:nvPr/>
            </p:nvSpPr>
            <p:spPr>
              <a:xfrm>
                <a:off x="7787673" y="4983826"/>
                <a:ext cx="111755" cy="111755"/>
              </a:xfrm>
              <a:prstGeom prst="ellipse">
                <a:avLst/>
              </a:prstGeom>
              <a:solidFill>
                <a:srgbClr val="FF00FF"/>
              </a:solidFill>
              <a:ln>
                <a:solidFill>
                  <a:srgbClr val="FF00FF"/>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p:cNvSpPr/>
              <p:nvPr/>
            </p:nvSpPr>
            <p:spPr>
              <a:xfrm>
                <a:off x="7787672" y="2638295"/>
                <a:ext cx="111755" cy="111755"/>
              </a:xfrm>
              <a:prstGeom prst="ellipse">
                <a:avLst/>
              </a:prstGeom>
              <a:solidFill>
                <a:srgbClr val="FFFF00"/>
              </a:solidFill>
              <a:ln>
                <a:solidFill>
                  <a:srgbClr val="FFFF0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p:cNvSpPr/>
              <p:nvPr/>
            </p:nvSpPr>
            <p:spPr>
              <a:xfrm>
                <a:off x="6224020" y="4986432"/>
                <a:ext cx="111755" cy="111755"/>
              </a:xfrm>
              <a:prstGeom prst="ellipse">
                <a:avLst/>
              </a:prstGeom>
              <a:solidFill>
                <a:srgbClr val="0000FF"/>
              </a:solidFill>
              <a:ln>
                <a:solidFill>
                  <a:srgbClr val="0000FF"/>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p:cNvSpPr/>
              <p:nvPr/>
            </p:nvSpPr>
            <p:spPr>
              <a:xfrm>
                <a:off x="6224020" y="2635392"/>
                <a:ext cx="111755" cy="111755"/>
              </a:xfrm>
              <a:prstGeom prst="ellipse">
                <a:avLst/>
              </a:prstGeom>
              <a:solidFill>
                <a:srgbClr val="00FF00"/>
              </a:solidFill>
              <a:ln>
                <a:solidFill>
                  <a:srgbClr val="00FF0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p:cNvSpPr/>
              <p:nvPr/>
            </p:nvSpPr>
            <p:spPr>
              <a:xfrm>
                <a:off x="5629148" y="3812732"/>
                <a:ext cx="111755" cy="111755"/>
              </a:xfrm>
              <a:prstGeom prst="ellipse">
                <a:avLst/>
              </a:prstGeom>
              <a:solidFill>
                <a:srgbClr val="00B0F0"/>
              </a:solidFill>
              <a:ln>
                <a:solidFill>
                  <a:srgbClr val="00B0F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5" name="Group 14"/>
            <p:cNvGrpSpPr/>
            <p:nvPr/>
          </p:nvGrpSpPr>
          <p:grpSpPr>
            <a:xfrm>
              <a:off x="6319409" y="2730781"/>
              <a:ext cx="2021104" cy="2272017"/>
              <a:chOff x="6319409" y="2730781"/>
              <a:chExt cx="2021104" cy="2272017"/>
            </a:xfrm>
          </p:grpSpPr>
          <p:cxnSp>
            <p:nvCxnSpPr>
              <p:cNvPr id="16" name="Straight Connector 15"/>
              <p:cNvCxnSpPr>
                <a:stCxn id="12" idx="1"/>
                <a:endCxn id="25" idx="5"/>
              </p:cNvCxnSpPr>
              <p:nvPr/>
            </p:nvCxnSpPr>
            <p:spPr>
              <a:xfrm flipH="1" flipV="1">
                <a:off x="6319409" y="2730781"/>
                <a:ext cx="690816" cy="1094931"/>
              </a:xfrm>
              <a:prstGeom prst="line">
                <a:avLst/>
              </a:prstGeom>
              <a:ln w="19050">
                <a:solidFill>
                  <a:srgbClr val="00FF00"/>
                </a:solidFill>
              </a:ln>
            </p:spPr>
            <p:style>
              <a:lnRef idx="1">
                <a:schemeClr val="dk1"/>
              </a:lnRef>
              <a:fillRef idx="0">
                <a:schemeClr val="dk1"/>
              </a:fillRef>
              <a:effectRef idx="0">
                <a:schemeClr val="dk1"/>
              </a:effectRef>
              <a:fontRef idx="minor">
                <a:schemeClr val="tx1"/>
              </a:fontRef>
            </p:style>
          </p:cxnSp>
          <p:cxnSp>
            <p:nvCxnSpPr>
              <p:cNvPr id="17" name="Straight Connector 16"/>
              <p:cNvCxnSpPr>
                <a:stCxn id="12" idx="6"/>
                <a:endCxn id="13" idx="2"/>
              </p:cNvCxnSpPr>
              <p:nvPr/>
            </p:nvCxnSpPr>
            <p:spPr>
              <a:xfrm>
                <a:off x="7105614" y="3865224"/>
                <a:ext cx="1234899" cy="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18" name="Straight Connector 17"/>
              <p:cNvCxnSpPr>
                <a:stCxn id="12" idx="3"/>
                <a:endCxn id="24" idx="7"/>
              </p:cNvCxnSpPr>
              <p:nvPr/>
            </p:nvCxnSpPr>
            <p:spPr>
              <a:xfrm flipH="1">
                <a:off x="6319409" y="3904735"/>
                <a:ext cx="690816" cy="1098063"/>
              </a:xfrm>
              <a:prstGeom prst="line">
                <a:avLst/>
              </a:prstGeom>
              <a:ln w="19050">
                <a:solidFill>
                  <a:srgbClr val="0000FF"/>
                </a:solidFill>
              </a:ln>
            </p:spPr>
            <p:style>
              <a:lnRef idx="1">
                <a:schemeClr val="dk1"/>
              </a:lnRef>
              <a:fillRef idx="0">
                <a:schemeClr val="dk1"/>
              </a:fillRef>
              <a:effectRef idx="0">
                <a:schemeClr val="dk1"/>
              </a:effectRef>
              <a:fontRef idx="minor">
                <a:schemeClr val="tx1"/>
              </a:fontRef>
            </p:style>
          </p:cxnSp>
          <p:sp>
            <p:nvSpPr>
              <p:cNvPr id="19" name="Arc 18"/>
              <p:cNvSpPr/>
              <p:nvPr/>
            </p:nvSpPr>
            <p:spPr>
              <a:xfrm rot="6739357">
                <a:off x="6533553" y="3396117"/>
                <a:ext cx="914400" cy="914400"/>
              </a:xfrm>
              <a:prstGeom prst="arc">
                <a:avLst>
                  <a:gd name="adj1" fmla="val 15001014"/>
                  <a:gd name="adj2" fmla="val 0"/>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p:cNvSpPr txBox="1"/>
                  <p:nvPr/>
                </p:nvSpPr>
                <p:spPr>
                  <a:xfrm>
                    <a:off x="7373864" y="4031532"/>
                    <a:ext cx="580608" cy="3929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baseline="30000" smtClean="0">
                              <a:latin typeface="Cambria Math" panose="02040503050406030204" pitchFamily="18" charset="0"/>
                            </a:rPr>
                            <m:t>120</m:t>
                          </m:r>
                          <m:r>
                            <a:rPr lang="en-US" sz="2000" b="0" i="1" baseline="30000" smtClean="0">
                              <a:latin typeface="Cambria Math" panose="02040503050406030204" pitchFamily="18" charset="0"/>
                              <a:ea typeface="Cambria Math" panose="02040503050406030204" pitchFamily="18" charset="0"/>
                            </a:rPr>
                            <m:t>°</m:t>
                          </m:r>
                        </m:oMath>
                      </m:oMathPara>
                    </a14:m>
                    <a:endParaRPr lang="en-US" sz="2000" baseline="30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7373864" y="4031532"/>
                    <a:ext cx="580608" cy="392993"/>
                  </a:xfrm>
                  <a:prstGeom prst="rect">
                    <a:avLst/>
                  </a:prstGeom>
                  <a:blipFill rotWithShape="0">
                    <a:blip r:embed="rId13"/>
                    <a:stretch>
                      <a:fillRect/>
                    </a:stretch>
                  </a:blipFill>
                </p:spPr>
                <p:txBody>
                  <a:bodyPr/>
                  <a:lstStyle/>
                  <a:p>
                    <a:r>
                      <a:rPr lang="en-US">
                        <a:noFill/>
                      </a:rPr>
                      <a:t> </a:t>
                    </a:r>
                  </a:p>
                </p:txBody>
              </p:sp>
            </mc:Fallback>
          </mc:AlternateContent>
          <p:cxnSp>
            <p:nvCxnSpPr>
              <p:cNvPr id="21" name="Straight Connector 20"/>
              <p:cNvCxnSpPr>
                <a:stCxn id="12" idx="5"/>
                <a:endCxn id="22" idx="1"/>
              </p:cNvCxnSpPr>
              <p:nvPr/>
            </p:nvCxnSpPr>
            <p:spPr>
              <a:xfrm>
                <a:off x="7089248" y="3904735"/>
                <a:ext cx="714791" cy="1095457"/>
              </a:xfrm>
              <a:prstGeom prst="line">
                <a:avLst/>
              </a:prstGeom>
              <a:ln w="19050">
                <a:solidFill>
                  <a:srgbClr val="FF00FF"/>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722019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3"/>
          <p:cNvPicPr>
            <a:picLocks noGrp="1" noChangeAspect="1" noChangeArrowheads="1"/>
          </p:cNvPicPr>
          <p:nvPr>
            <p:ph type="body"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0551"/>
          <a:stretch/>
        </p:blipFill>
        <p:spPr>
          <a:xfrm>
            <a:off x="684213" y="2205039"/>
            <a:ext cx="8135937" cy="2508630"/>
          </a:xfrm>
          <a:noFill/>
        </p:spPr>
      </p:pic>
      <p:sp>
        <p:nvSpPr>
          <p:cNvPr id="32772" name="Rectangle 4"/>
          <p:cNvSpPr>
            <a:spLocks noChangeArrowheads="1"/>
          </p:cNvSpPr>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defTabSz="685800">
              <a:lnSpc>
                <a:spcPct val="90000"/>
              </a:lnSpc>
              <a:spcBef>
                <a:spcPct val="0"/>
              </a:spcBef>
            </a:pPr>
            <a:r>
              <a:rPr lang="en-US" altLang="ko-KR" sz="3300" dirty="0">
                <a:latin typeface="+mj-lt"/>
                <a:ea typeface="+mj-ea"/>
                <a:cs typeface="+mj-cs"/>
              </a:rPr>
              <a:t>The HSI Color Models</a:t>
            </a:r>
          </a:p>
        </p:txBody>
      </p:sp>
    </p:spTree>
    <p:extLst>
      <p:ext uri="{BB962C8B-B14F-4D97-AF65-F5344CB8AC3E}">
        <p14:creationId xmlns:p14="http://schemas.microsoft.com/office/powerpoint/2010/main" val="11355022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3"/>
          <p:cNvPicPr>
            <a:picLocks noGrp="1" noChangeAspect="1" noChangeArrowheads="1"/>
          </p:cNvPicPr>
          <p:nvPr>
            <p:ph type="body"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8932"/>
          <a:stretch/>
        </p:blipFill>
        <p:spPr>
          <a:xfrm>
            <a:off x="34925" y="2097088"/>
            <a:ext cx="4689475" cy="4007498"/>
          </a:xfrm>
          <a:noFill/>
        </p:spPr>
      </p:pic>
      <p:pic>
        <p:nvPicPr>
          <p:cNvPr id="33796" name="Picture 4"/>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9516"/>
          <a:stretch/>
        </p:blipFill>
        <p:spPr bwMode="auto">
          <a:xfrm>
            <a:off x="4708525" y="2036764"/>
            <a:ext cx="4724400" cy="4029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797" name="Rectangle 5"/>
          <p:cNvSpPr>
            <a:spLocks noChangeArrowheads="1"/>
          </p:cNvSpPr>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defTabSz="685800">
              <a:lnSpc>
                <a:spcPct val="90000"/>
              </a:lnSpc>
              <a:spcBef>
                <a:spcPct val="0"/>
              </a:spcBef>
            </a:pPr>
            <a:r>
              <a:rPr lang="en-US" altLang="ko-KR" sz="3300" dirty="0">
                <a:latin typeface="+mj-lt"/>
                <a:ea typeface="+mj-ea"/>
                <a:cs typeface="+mj-cs"/>
              </a:rPr>
              <a:t>The HSI Color Models</a:t>
            </a:r>
          </a:p>
        </p:txBody>
      </p:sp>
      <p:sp>
        <p:nvSpPr>
          <p:cNvPr id="33798" name="Text Box 7"/>
          <p:cNvSpPr txBox="1">
            <a:spLocks noChangeArrowheads="1"/>
          </p:cNvSpPr>
          <p:nvPr/>
        </p:nvSpPr>
        <p:spPr bwMode="auto">
          <a:xfrm>
            <a:off x="1008063" y="1700213"/>
            <a:ext cx="8270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solidFill>
                  <a:srgbClr val="FF0000"/>
                </a:solidFill>
              </a:rPr>
              <a:t>R</a:t>
            </a:r>
            <a:r>
              <a:rPr lang="en-US" altLang="en-US">
                <a:solidFill>
                  <a:srgbClr val="33CC33"/>
                </a:solidFill>
              </a:rPr>
              <a:t>G</a:t>
            </a:r>
            <a:r>
              <a:rPr lang="en-US" altLang="en-US">
                <a:solidFill>
                  <a:srgbClr val="0000FF"/>
                </a:solidFill>
              </a:rPr>
              <a:t>B</a:t>
            </a:r>
          </a:p>
        </p:txBody>
      </p:sp>
      <p:sp>
        <p:nvSpPr>
          <p:cNvPr id="33799" name="Text Box 8"/>
          <p:cNvSpPr txBox="1">
            <a:spLocks noChangeArrowheads="1"/>
          </p:cNvSpPr>
          <p:nvPr/>
        </p:nvSpPr>
        <p:spPr bwMode="auto">
          <a:xfrm>
            <a:off x="2879725" y="1700213"/>
            <a:ext cx="8270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solidFill>
                  <a:schemeClr val="tx2"/>
                </a:solidFill>
              </a:rPr>
              <a:t>H</a:t>
            </a:r>
          </a:p>
        </p:txBody>
      </p:sp>
      <p:sp>
        <p:nvSpPr>
          <p:cNvPr id="33800" name="Text Box 9"/>
          <p:cNvSpPr txBox="1">
            <a:spLocks noChangeArrowheads="1"/>
          </p:cNvSpPr>
          <p:nvPr/>
        </p:nvSpPr>
        <p:spPr bwMode="auto">
          <a:xfrm>
            <a:off x="1008063" y="5654675"/>
            <a:ext cx="8270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solidFill>
                  <a:schemeClr val="tx2"/>
                </a:solidFill>
              </a:rPr>
              <a:t>S</a:t>
            </a:r>
          </a:p>
        </p:txBody>
      </p:sp>
      <p:sp>
        <p:nvSpPr>
          <p:cNvPr id="33801" name="Text Box 10"/>
          <p:cNvSpPr txBox="1">
            <a:spLocks noChangeArrowheads="1"/>
          </p:cNvSpPr>
          <p:nvPr/>
        </p:nvSpPr>
        <p:spPr bwMode="auto">
          <a:xfrm>
            <a:off x="2916238" y="5661025"/>
            <a:ext cx="8270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solidFill>
                  <a:schemeClr val="tx2"/>
                </a:solidFill>
              </a:rPr>
              <a:t>I</a:t>
            </a:r>
          </a:p>
        </p:txBody>
      </p:sp>
      <p:sp>
        <p:nvSpPr>
          <p:cNvPr id="33802" name="Text Box 11"/>
          <p:cNvSpPr txBox="1">
            <a:spLocks noChangeArrowheads="1"/>
          </p:cNvSpPr>
          <p:nvPr/>
        </p:nvSpPr>
        <p:spPr bwMode="auto">
          <a:xfrm>
            <a:off x="5759450" y="1700213"/>
            <a:ext cx="8270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solidFill>
                  <a:schemeClr val="tx2"/>
                </a:solidFill>
              </a:rPr>
              <a:t>H</a:t>
            </a:r>
          </a:p>
        </p:txBody>
      </p:sp>
      <p:sp>
        <p:nvSpPr>
          <p:cNvPr id="33803" name="Text Box 12"/>
          <p:cNvSpPr txBox="1">
            <a:spLocks noChangeArrowheads="1"/>
          </p:cNvSpPr>
          <p:nvPr/>
        </p:nvSpPr>
        <p:spPr bwMode="auto">
          <a:xfrm>
            <a:off x="7597775" y="1700213"/>
            <a:ext cx="8270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solidFill>
                  <a:schemeClr val="tx2"/>
                </a:solidFill>
              </a:rPr>
              <a:t>S</a:t>
            </a:r>
          </a:p>
        </p:txBody>
      </p:sp>
      <p:sp>
        <p:nvSpPr>
          <p:cNvPr id="33804" name="Text Box 13"/>
          <p:cNvSpPr txBox="1">
            <a:spLocks noChangeArrowheads="1"/>
          </p:cNvSpPr>
          <p:nvPr/>
        </p:nvSpPr>
        <p:spPr bwMode="auto">
          <a:xfrm>
            <a:off x="5724525" y="5654675"/>
            <a:ext cx="8270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solidFill>
                  <a:schemeClr val="tx2"/>
                </a:solidFill>
              </a:rPr>
              <a:t>I</a:t>
            </a:r>
          </a:p>
        </p:txBody>
      </p:sp>
      <p:sp>
        <p:nvSpPr>
          <p:cNvPr id="33805" name="Text Box 14"/>
          <p:cNvSpPr txBox="1">
            <a:spLocks noChangeArrowheads="1"/>
          </p:cNvSpPr>
          <p:nvPr/>
        </p:nvSpPr>
        <p:spPr bwMode="auto">
          <a:xfrm>
            <a:off x="7632700" y="5654675"/>
            <a:ext cx="8270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solidFill>
                  <a:srgbClr val="FF0000"/>
                </a:solidFill>
              </a:rPr>
              <a:t>R</a:t>
            </a:r>
            <a:r>
              <a:rPr lang="en-US" altLang="en-US">
                <a:solidFill>
                  <a:srgbClr val="33CC33"/>
                </a:solidFill>
              </a:rPr>
              <a:t>G</a:t>
            </a:r>
            <a:r>
              <a:rPr lang="en-US" altLang="en-US">
                <a:solidFill>
                  <a:srgbClr val="0000FF"/>
                </a:solidFill>
              </a:rPr>
              <a:t>B</a:t>
            </a:r>
          </a:p>
        </p:txBody>
      </p:sp>
    </p:spTree>
    <p:extLst>
      <p:ext uri="{BB962C8B-B14F-4D97-AF65-F5344CB8AC3E}">
        <p14:creationId xmlns:p14="http://schemas.microsoft.com/office/powerpoint/2010/main" val="1535147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normAutofit/>
          </a:bodyPr>
          <a:lstStyle/>
          <a:p>
            <a:r>
              <a:rPr lang="en-US" altLang="ko-KR" dirty="0" err="1"/>
              <a:t>Pseudocolor</a:t>
            </a:r>
            <a:r>
              <a:rPr lang="en-US" altLang="ko-KR" dirty="0"/>
              <a:t> Image Processing</a:t>
            </a:r>
          </a:p>
        </p:txBody>
      </p:sp>
      <p:sp>
        <p:nvSpPr>
          <p:cNvPr id="34820" name="Rectangle 3" descr="Rectangle: Click to edit Master text styles&#10;Second level&#10;Third level&#10;Fourth level&#10;Fifth level"/>
          <p:cNvSpPr>
            <a:spLocks noGrp="1" noChangeArrowheads="1"/>
          </p:cNvSpPr>
          <p:nvPr>
            <p:ph type="body" idx="1"/>
          </p:nvPr>
        </p:nvSpPr>
        <p:spPr/>
        <p:txBody>
          <a:bodyPr>
            <a:normAutofit/>
          </a:bodyPr>
          <a:lstStyle/>
          <a:p>
            <a:pPr eaLnBrk="1" hangingPunct="1"/>
            <a:r>
              <a:rPr lang="en-US" altLang="ko-KR" sz="2000" dirty="0" smtClean="0">
                <a:ea typeface="굴림" pitchFamily="34" charset="-127"/>
              </a:rPr>
              <a:t> False color processing</a:t>
            </a:r>
          </a:p>
          <a:p>
            <a:pPr eaLnBrk="1" hangingPunct="1"/>
            <a:endParaRPr lang="en-US" altLang="ko-KR" sz="2000" dirty="0" smtClean="0">
              <a:ea typeface="굴림" pitchFamily="34" charset="-127"/>
            </a:endParaRPr>
          </a:p>
          <a:p>
            <a:pPr eaLnBrk="1" hangingPunct="1"/>
            <a:r>
              <a:rPr lang="en-US" altLang="ko-KR" sz="2000" b="1" dirty="0" smtClean="0">
                <a:solidFill>
                  <a:srgbClr val="C00000"/>
                </a:solidFill>
                <a:ea typeface="굴림" pitchFamily="34" charset="-127"/>
              </a:rPr>
              <a:t>Assigning colors to gray values </a:t>
            </a:r>
            <a:r>
              <a:rPr lang="en-US" altLang="ko-KR" sz="2000" dirty="0" smtClean="0">
                <a:ea typeface="굴림" pitchFamily="34" charset="-127"/>
              </a:rPr>
              <a:t>based on a specified criterion.</a:t>
            </a:r>
          </a:p>
          <a:p>
            <a:pPr eaLnBrk="1" hangingPunct="1"/>
            <a:endParaRPr lang="en-US" altLang="ko-KR" sz="2000" dirty="0" smtClean="0">
              <a:ea typeface="굴림" pitchFamily="34" charset="-127"/>
            </a:endParaRPr>
          </a:p>
          <a:p>
            <a:pPr eaLnBrk="1" hangingPunct="1"/>
            <a:r>
              <a:rPr lang="en-US" altLang="ko-KR" sz="2000" dirty="0" smtClean="0">
                <a:ea typeface="굴림" pitchFamily="34" charset="-127"/>
              </a:rPr>
              <a:t> Human visualization and interpretation of gray-scale events in an image or sequence of images.</a:t>
            </a:r>
          </a:p>
        </p:txBody>
      </p:sp>
    </p:spTree>
    <p:extLst>
      <p:ext uri="{BB962C8B-B14F-4D97-AF65-F5344CB8AC3E}">
        <p14:creationId xmlns:p14="http://schemas.microsoft.com/office/powerpoint/2010/main" val="218000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820">
                                            <p:txEl>
                                              <p:pRg st="0" end="0"/>
                                            </p:txEl>
                                          </p:spTgt>
                                        </p:tgtEl>
                                        <p:attrNameLst>
                                          <p:attrName>style.visibility</p:attrName>
                                        </p:attrNameLst>
                                      </p:cBhvr>
                                      <p:to>
                                        <p:strVal val="visible"/>
                                      </p:to>
                                    </p:set>
                                    <p:animEffect transition="in" filter="fade">
                                      <p:cBhvr>
                                        <p:cTn id="7" dur="500"/>
                                        <p:tgtEl>
                                          <p:spTgt spid="348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820">
                                            <p:txEl>
                                              <p:pRg st="2" end="2"/>
                                            </p:txEl>
                                          </p:spTgt>
                                        </p:tgtEl>
                                        <p:attrNameLst>
                                          <p:attrName>style.visibility</p:attrName>
                                        </p:attrNameLst>
                                      </p:cBhvr>
                                      <p:to>
                                        <p:strVal val="visible"/>
                                      </p:to>
                                    </p:set>
                                    <p:animEffect transition="in" filter="fade">
                                      <p:cBhvr>
                                        <p:cTn id="12" dur="500"/>
                                        <p:tgtEl>
                                          <p:spTgt spid="348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820">
                                            <p:txEl>
                                              <p:pRg st="4" end="4"/>
                                            </p:txEl>
                                          </p:spTgt>
                                        </p:tgtEl>
                                        <p:attrNameLst>
                                          <p:attrName>style.visibility</p:attrName>
                                        </p:attrNameLst>
                                      </p:cBhvr>
                                      <p:to>
                                        <p:strVal val="visible"/>
                                      </p:to>
                                    </p:set>
                                    <p:animEffect transition="in" filter="fade">
                                      <p:cBhvr>
                                        <p:cTn id="17" dur="500"/>
                                        <p:tgtEl>
                                          <p:spTgt spid="348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normAutofit/>
          </a:bodyPr>
          <a:lstStyle/>
          <a:p>
            <a:r>
              <a:rPr lang="en-US" altLang="ko-KR" dirty="0"/>
              <a:t>Intensity Slicing</a:t>
            </a:r>
          </a:p>
        </p:txBody>
      </p:sp>
      <p:pic>
        <p:nvPicPr>
          <p:cNvPr id="4" name="o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5763" y="2378462"/>
            <a:ext cx="3712877" cy="2722272"/>
          </a:xfrm>
          <a:prstGeom prst="rect">
            <a:avLst/>
          </a:prstGeom>
        </p:spPr>
      </p:pic>
      <p:pic>
        <p:nvPicPr>
          <p:cNvPr id="5" name="Picture 4"/>
          <p:cNvPicPr>
            <a:picLocks noChangeAspect="1"/>
          </p:cNvPicPr>
          <p:nvPr/>
        </p:nvPicPr>
        <p:blipFill>
          <a:blip r:embed="rId5"/>
          <a:stretch>
            <a:fillRect/>
          </a:stretch>
        </p:blipFill>
        <p:spPr>
          <a:xfrm>
            <a:off x="4028640" y="1533131"/>
            <a:ext cx="4950381" cy="4255377"/>
          </a:xfrm>
          <a:prstGeom prst="rect">
            <a:avLst/>
          </a:prstGeom>
        </p:spPr>
      </p:pic>
    </p:spTree>
    <p:extLst>
      <p:ext uri="{BB962C8B-B14F-4D97-AF65-F5344CB8AC3E}">
        <p14:creationId xmlns:p14="http://schemas.microsoft.com/office/powerpoint/2010/main" val="340584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p:cMediaNode vol="80000">
                <p:cTn id="13" repeatCount="indefinite" fill="remove"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normAutofit/>
          </a:bodyPr>
          <a:lstStyle/>
          <a:p>
            <a:r>
              <a:rPr lang="en-US" altLang="ko-KR" dirty="0"/>
              <a:t>Intensity Slicing </a:t>
            </a:r>
            <a:r>
              <a:rPr lang="en-US" altLang="ko-KR" dirty="0" smtClean="0"/>
              <a:t>:  Example</a:t>
            </a:r>
            <a:endParaRPr lang="en-US" altLang="ko-KR" dirty="0"/>
          </a:p>
        </p:txBody>
      </p:sp>
      <p:pic>
        <p:nvPicPr>
          <p:cNvPr id="36868" name="Picture 3"/>
          <p:cNvPicPr>
            <a:picLocks noGrp="1" noChangeAspect="1" noChangeArrowheads="1"/>
          </p:cNvPicPr>
          <p:nvPr>
            <p:ph type="body"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5446"/>
          <a:stretch/>
        </p:blipFill>
        <p:spPr>
          <a:xfrm>
            <a:off x="954088" y="1690689"/>
            <a:ext cx="7561262" cy="3684363"/>
          </a:xfrm>
          <a:noFill/>
        </p:spPr>
      </p:pic>
    </p:spTree>
    <p:extLst>
      <p:ext uri="{BB962C8B-B14F-4D97-AF65-F5344CB8AC3E}">
        <p14:creationId xmlns:p14="http://schemas.microsoft.com/office/powerpoint/2010/main" val="40707375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of Lecture 30</a:t>
            </a:r>
            <a:endParaRPr lang="en-US" dirty="0"/>
          </a:p>
        </p:txBody>
      </p:sp>
      <p:sp>
        <p:nvSpPr>
          <p:cNvPr id="3" name="Content Placeholder 2"/>
          <p:cNvSpPr>
            <a:spLocks noGrp="1"/>
          </p:cNvSpPr>
          <p:nvPr>
            <p:ph idx="1"/>
          </p:nvPr>
        </p:nvSpPr>
        <p:spPr/>
        <p:txBody>
          <a:bodyPr/>
          <a:lstStyle/>
          <a:p>
            <a:pPr>
              <a:lnSpc>
                <a:spcPct val="150000"/>
              </a:lnSpc>
            </a:pPr>
            <a:r>
              <a:rPr lang="en-US" dirty="0" smtClean="0"/>
              <a:t> HSI Model</a:t>
            </a:r>
          </a:p>
          <a:p>
            <a:pPr>
              <a:lnSpc>
                <a:spcPct val="150000"/>
              </a:lnSpc>
            </a:pPr>
            <a:r>
              <a:rPr lang="en-US" dirty="0"/>
              <a:t> </a:t>
            </a:r>
            <a:r>
              <a:rPr lang="en-US" dirty="0" smtClean="0"/>
              <a:t>Conversion from HIS </a:t>
            </a:r>
            <a:r>
              <a:rPr lang="en-US" dirty="0" smtClean="0">
                <a:sym typeface="Wingdings" panose="05000000000000000000" pitchFamily="2" charset="2"/>
              </a:rPr>
              <a:t> RGB, RGB HIS</a:t>
            </a:r>
          </a:p>
          <a:p>
            <a:pPr>
              <a:lnSpc>
                <a:spcPct val="150000"/>
              </a:lnSpc>
            </a:pPr>
            <a:r>
              <a:rPr lang="en-US" dirty="0">
                <a:sym typeface="Wingdings" panose="05000000000000000000" pitchFamily="2" charset="2"/>
              </a:rPr>
              <a:t> </a:t>
            </a:r>
            <a:r>
              <a:rPr lang="en-US" dirty="0" smtClean="0">
                <a:sym typeface="Wingdings" panose="05000000000000000000" pitchFamily="2" charset="2"/>
              </a:rPr>
              <a:t>Pseudo color image processing</a:t>
            </a:r>
          </a:p>
          <a:p>
            <a:pPr>
              <a:lnSpc>
                <a:spcPct val="150000"/>
              </a:lnSpc>
            </a:pPr>
            <a:r>
              <a:rPr lang="en-US" dirty="0">
                <a:sym typeface="Wingdings" panose="05000000000000000000" pitchFamily="2" charset="2"/>
              </a:rPr>
              <a:t> </a:t>
            </a:r>
            <a:r>
              <a:rPr lang="en-US" dirty="0" smtClean="0">
                <a:sym typeface="Wingdings" panose="05000000000000000000" pitchFamily="2" charset="2"/>
              </a:rPr>
              <a:t>Application</a:t>
            </a:r>
          </a:p>
          <a:p>
            <a:pPr>
              <a:lnSpc>
                <a:spcPct val="150000"/>
              </a:lnSpc>
            </a:pPr>
            <a:r>
              <a:rPr lang="en-US" dirty="0">
                <a:sym typeface="Wingdings" panose="05000000000000000000" pitchFamily="2" charset="2"/>
              </a:rPr>
              <a:t> </a:t>
            </a:r>
            <a:r>
              <a:rPr lang="en-US" dirty="0" smtClean="0">
                <a:sym typeface="Wingdings" panose="05000000000000000000" pitchFamily="2" charset="2"/>
              </a:rPr>
              <a:t>Image processing techniques on color images</a:t>
            </a:r>
            <a:endParaRPr lang="en-US" dirty="0"/>
          </a:p>
        </p:txBody>
      </p:sp>
    </p:spTree>
    <p:extLst>
      <p:ext uri="{BB962C8B-B14F-4D97-AF65-F5344CB8AC3E}">
        <p14:creationId xmlns:p14="http://schemas.microsoft.com/office/powerpoint/2010/main" val="25097536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normAutofit/>
          </a:bodyPr>
          <a:lstStyle/>
          <a:p>
            <a:r>
              <a:rPr lang="en-US" altLang="ko-KR" dirty="0"/>
              <a:t>Intensity Slicing </a:t>
            </a:r>
            <a:r>
              <a:rPr lang="en-US" altLang="ko-KR" dirty="0" smtClean="0"/>
              <a:t>: Example</a:t>
            </a:r>
            <a:endParaRPr lang="en-US" altLang="ko-KR" dirty="0"/>
          </a:p>
        </p:txBody>
      </p:sp>
      <p:pic>
        <p:nvPicPr>
          <p:cNvPr id="38916" name="Picture 3"/>
          <p:cNvPicPr>
            <a:picLocks noGrp="1" noChangeAspect="1" noChangeArrowheads="1"/>
          </p:cNvPicPr>
          <p:nvPr>
            <p:ph type="body"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18422"/>
          <a:stretch/>
        </p:blipFill>
        <p:spPr>
          <a:xfrm>
            <a:off x="0" y="1538622"/>
            <a:ext cx="8978830" cy="4308385"/>
          </a:xfrm>
          <a:noFill/>
        </p:spPr>
      </p:pic>
    </p:spTree>
    <p:extLst>
      <p:ext uri="{BB962C8B-B14F-4D97-AF65-F5344CB8AC3E}">
        <p14:creationId xmlns:p14="http://schemas.microsoft.com/office/powerpoint/2010/main" val="5434865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Grp="1" noChangeAspect="1" noChangeArrowheads="1"/>
          </p:cNvPicPr>
          <p:nvPr>
            <p:ph type="body"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6425" r="16312" b="15260"/>
          <a:stretch/>
        </p:blipFill>
        <p:spPr>
          <a:xfrm>
            <a:off x="1300766" y="1811203"/>
            <a:ext cx="6104586" cy="4098925"/>
          </a:xfrm>
          <a:noFill/>
        </p:spPr>
      </p:pic>
      <p:sp>
        <p:nvSpPr>
          <p:cNvPr id="39940" name="Rectangle 4"/>
          <p:cNvSpPr>
            <a:spLocks noChangeArrowheads="1"/>
          </p:cNvSpPr>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defTabSz="685800">
              <a:lnSpc>
                <a:spcPct val="90000"/>
              </a:lnSpc>
              <a:spcBef>
                <a:spcPct val="0"/>
              </a:spcBef>
            </a:pPr>
            <a:r>
              <a:rPr lang="en-US" altLang="ko-KR" sz="3300" dirty="0">
                <a:latin typeface="+mj-lt"/>
                <a:ea typeface="+mj-ea"/>
                <a:cs typeface="+mj-cs"/>
              </a:rPr>
              <a:t>Gray Level to Color Transformations</a:t>
            </a:r>
          </a:p>
        </p:txBody>
      </p:sp>
    </p:spTree>
    <p:extLst>
      <p:ext uri="{BB962C8B-B14F-4D97-AF65-F5344CB8AC3E}">
        <p14:creationId xmlns:p14="http://schemas.microsoft.com/office/powerpoint/2010/main" val="38344358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normAutofit/>
          </a:bodyPr>
          <a:lstStyle/>
          <a:p>
            <a:r>
              <a:rPr lang="en-US" altLang="ko-KR" dirty="0"/>
              <a:t>Gray Level to Color Transformations</a:t>
            </a:r>
          </a:p>
        </p:txBody>
      </p:sp>
      <p:pic>
        <p:nvPicPr>
          <p:cNvPr id="40964" name="Picture 3"/>
          <p:cNvPicPr>
            <a:picLocks noGrp="1" noChangeAspect="1" noChangeArrowheads="1"/>
          </p:cNvPicPr>
          <p:nvPr>
            <p:ph type="body"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17082"/>
          <a:stretch/>
        </p:blipFill>
        <p:spPr>
          <a:xfrm>
            <a:off x="1313656" y="1829919"/>
            <a:ext cx="6516687" cy="4300426"/>
          </a:xfrm>
          <a:noFill/>
        </p:spPr>
      </p:pic>
    </p:spTree>
    <p:extLst>
      <p:ext uri="{BB962C8B-B14F-4D97-AF65-F5344CB8AC3E}">
        <p14:creationId xmlns:p14="http://schemas.microsoft.com/office/powerpoint/2010/main" val="19615916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normAutofit/>
          </a:bodyPr>
          <a:lstStyle/>
          <a:p>
            <a:r>
              <a:rPr lang="en-US" altLang="ko-KR" dirty="0"/>
              <a:t>Gray Level to Color Transformations</a:t>
            </a:r>
          </a:p>
        </p:txBody>
      </p:sp>
      <p:pic>
        <p:nvPicPr>
          <p:cNvPr id="2" name="Picture 1"/>
          <p:cNvPicPr>
            <a:picLocks noChangeAspect="1"/>
          </p:cNvPicPr>
          <p:nvPr/>
        </p:nvPicPr>
        <p:blipFill>
          <a:blip r:embed="rId2"/>
          <a:stretch>
            <a:fillRect/>
          </a:stretch>
        </p:blipFill>
        <p:spPr>
          <a:xfrm>
            <a:off x="1609087" y="1375849"/>
            <a:ext cx="5925826" cy="5456393"/>
          </a:xfrm>
          <a:prstGeom prst="rect">
            <a:avLst/>
          </a:prstGeom>
        </p:spPr>
      </p:pic>
    </p:spTree>
    <p:extLst>
      <p:ext uri="{BB962C8B-B14F-4D97-AF65-F5344CB8AC3E}">
        <p14:creationId xmlns:p14="http://schemas.microsoft.com/office/powerpoint/2010/main" val="36821948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normAutofit/>
          </a:bodyPr>
          <a:lstStyle/>
          <a:p>
            <a:r>
              <a:rPr lang="en-US" altLang="ko-KR" dirty="0"/>
              <a:t>Gray Level to Color Transformations</a:t>
            </a:r>
          </a:p>
        </p:txBody>
      </p:sp>
      <p:pic>
        <p:nvPicPr>
          <p:cNvPr id="2" name="Picture 1"/>
          <p:cNvPicPr>
            <a:picLocks noChangeAspect="1"/>
          </p:cNvPicPr>
          <p:nvPr/>
        </p:nvPicPr>
        <p:blipFill>
          <a:blip r:embed="rId2"/>
          <a:stretch>
            <a:fillRect/>
          </a:stretch>
        </p:blipFill>
        <p:spPr>
          <a:xfrm>
            <a:off x="761670" y="1883071"/>
            <a:ext cx="7620660" cy="3761558"/>
          </a:xfrm>
          <a:prstGeom prst="rect">
            <a:avLst/>
          </a:prstGeom>
        </p:spPr>
      </p:pic>
    </p:spTree>
    <p:extLst>
      <p:ext uri="{BB962C8B-B14F-4D97-AF65-F5344CB8AC3E}">
        <p14:creationId xmlns:p14="http://schemas.microsoft.com/office/powerpoint/2010/main" val="21416204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Pseudocolor</a:t>
            </a:r>
            <a:r>
              <a:rPr lang="en-US" dirty="0" smtClean="0"/>
              <a:t>: example</a:t>
            </a:r>
            <a:endParaRPr lang="en-US" dirty="0"/>
          </a:p>
        </p:txBody>
      </p:sp>
      <p:pic>
        <p:nvPicPr>
          <p:cNvPr id="17410" name="Picture 2" descr="https://upload.wikimedia.org/wikipedia/commons/a/a9/MR_Kne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423531"/>
            <a:ext cx="3334600" cy="3334601"/>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s://upload.wikimedia.org/wikipedia/commons/d/dc/Knee_MRI_113035_rgbc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3174" y="2423531"/>
            <a:ext cx="3592176" cy="331634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840958" y="5934670"/>
            <a:ext cx="3756607" cy="923330"/>
          </a:xfrm>
          <a:prstGeom prst="rect">
            <a:avLst/>
          </a:prstGeom>
        </p:spPr>
        <p:txBody>
          <a:bodyPr wrap="square">
            <a:spAutoFit/>
          </a:bodyPr>
          <a:lstStyle/>
          <a:p>
            <a:r>
              <a:rPr lang="en-GB" dirty="0">
                <a:latin typeface="Arial" panose="020B0604020202020204" pitchFamily="34" charset="0"/>
              </a:rPr>
              <a:t>A </a:t>
            </a:r>
            <a:r>
              <a:rPr lang="en-GB" dirty="0" err="1">
                <a:latin typeface="Arial" panose="020B0604020202020204" pitchFamily="34" charset="0"/>
              </a:rPr>
              <a:t>pseudocolor</a:t>
            </a:r>
            <a:r>
              <a:rPr lang="en-GB" dirty="0">
                <a:latin typeface="Arial" panose="020B0604020202020204" pitchFamily="34" charset="0"/>
              </a:rPr>
              <a:t> MRI of a knee created using three different grayscale scans </a:t>
            </a:r>
            <a:endParaRPr lang="en-US" dirty="0"/>
          </a:p>
        </p:txBody>
      </p:sp>
      <p:sp>
        <p:nvSpPr>
          <p:cNvPr id="6" name="Rectangle 5"/>
          <p:cNvSpPr/>
          <p:nvPr/>
        </p:nvSpPr>
        <p:spPr>
          <a:xfrm>
            <a:off x="857062" y="5997416"/>
            <a:ext cx="2877775" cy="369332"/>
          </a:xfrm>
          <a:prstGeom prst="rect">
            <a:avLst/>
          </a:prstGeom>
        </p:spPr>
        <p:txBody>
          <a:bodyPr wrap="none">
            <a:spAutoFit/>
          </a:bodyPr>
          <a:lstStyle/>
          <a:p>
            <a:r>
              <a:rPr lang="en-GB" dirty="0">
                <a:latin typeface="Arial" panose="020B0604020202020204" pitchFamily="34" charset="0"/>
              </a:rPr>
              <a:t>A grayscale MRI of a knee</a:t>
            </a:r>
            <a:endParaRPr lang="en-US" dirty="0"/>
          </a:p>
        </p:txBody>
      </p:sp>
    </p:spTree>
    <p:extLst>
      <p:ext uri="{BB962C8B-B14F-4D97-AF65-F5344CB8AC3E}">
        <p14:creationId xmlns:p14="http://schemas.microsoft.com/office/powerpoint/2010/main" val="340324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7412"/>
                                        </p:tgtEl>
                                        <p:attrNameLst>
                                          <p:attrName>style.visibility</p:attrName>
                                        </p:attrNameLst>
                                      </p:cBhvr>
                                      <p:to>
                                        <p:strVal val="visible"/>
                                      </p:to>
                                    </p:set>
                                    <p:animEffect transition="in" filter="fade">
                                      <p:cBhvr>
                                        <p:cTn id="10"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083" name="Object 2"/>
          <p:cNvGraphicFramePr>
            <a:graphicFrameLocks noChangeAspect="1"/>
          </p:cNvGraphicFramePr>
          <p:nvPr/>
        </p:nvGraphicFramePr>
        <p:xfrm>
          <a:off x="3563938" y="2276475"/>
          <a:ext cx="2052637" cy="1552575"/>
        </p:xfrm>
        <a:graphic>
          <a:graphicData uri="http://schemas.openxmlformats.org/presentationml/2006/ole">
            <mc:AlternateContent xmlns:mc="http://schemas.openxmlformats.org/markup-compatibility/2006">
              <mc:Choice xmlns:v="urn:schemas-microsoft-com:vml" Requires="v">
                <p:oleObj spid="_x0000_s9256" name="Equation" r:id="rId3" imgW="939392" imgH="710891" progId="Equation.3">
                  <p:embed/>
                </p:oleObj>
              </mc:Choice>
              <mc:Fallback>
                <p:oleObj name="Equation" r:id="rId3" imgW="939392" imgH="71089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938" y="2276475"/>
                        <a:ext cx="2052637" cy="155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4" name="Text Box 3"/>
          <p:cNvSpPr txBox="1">
            <a:spLocks noChangeArrowheads="1"/>
          </p:cNvSpPr>
          <p:nvPr/>
        </p:nvSpPr>
        <p:spPr bwMode="auto">
          <a:xfrm>
            <a:off x="785813" y="1747838"/>
            <a:ext cx="731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latinLnBrk="1" hangingPunct="1">
              <a:spcBef>
                <a:spcPct val="50000"/>
              </a:spcBef>
            </a:pPr>
            <a:r>
              <a:rPr kumimoji="1" lang="en-US" altLang="ko-KR" sz="2000">
                <a:ea typeface="굴림" pitchFamily="34" charset="-127"/>
              </a:rPr>
              <a:t>Let c represent an arbitrary vector in </a:t>
            </a:r>
            <a:r>
              <a:rPr kumimoji="1" lang="en-US" altLang="ko-KR" sz="2400">
                <a:ea typeface="굴림" pitchFamily="34" charset="-127"/>
              </a:rPr>
              <a:t>RGB</a:t>
            </a:r>
            <a:r>
              <a:rPr kumimoji="1" lang="en-US" altLang="ko-KR" sz="2000">
                <a:ea typeface="굴림" pitchFamily="34" charset="-127"/>
              </a:rPr>
              <a:t> color space</a:t>
            </a:r>
          </a:p>
        </p:txBody>
      </p:sp>
      <p:graphicFrame>
        <p:nvGraphicFramePr>
          <p:cNvPr id="46085" name="Object 4"/>
          <p:cNvGraphicFramePr>
            <a:graphicFrameLocks noChangeAspect="1"/>
          </p:cNvGraphicFramePr>
          <p:nvPr/>
        </p:nvGraphicFramePr>
        <p:xfrm>
          <a:off x="2617788" y="4800600"/>
          <a:ext cx="3756025" cy="1384300"/>
        </p:xfrm>
        <a:graphic>
          <a:graphicData uri="http://schemas.openxmlformats.org/presentationml/2006/ole">
            <mc:AlternateContent xmlns:mc="http://schemas.openxmlformats.org/markup-compatibility/2006">
              <mc:Choice xmlns:v="urn:schemas-microsoft-com:vml" Requires="v">
                <p:oleObj spid="_x0000_s9257" name="Equation" r:id="rId5" imgW="1930400" imgH="711200" progId="Equation.3">
                  <p:embed/>
                </p:oleObj>
              </mc:Choice>
              <mc:Fallback>
                <p:oleObj name="Equation" r:id="rId5" imgW="1930400" imgH="71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7788" y="4800600"/>
                        <a:ext cx="3756025" cy="138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6" name="Text Box 5"/>
          <p:cNvSpPr txBox="1">
            <a:spLocks noChangeArrowheads="1"/>
          </p:cNvSpPr>
          <p:nvPr/>
        </p:nvSpPr>
        <p:spPr bwMode="auto">
          <a:xfrm>
            <a:off x="785813" y="4116387"/>
            <a:ext cx="5638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latinLnBrk="1" hangingPunct="1">
              <a:spcBef>
                <a:spcPct val="50000"/>
              </a:spcBef>
            </a:pPr>
            <a:r>
              <a:rPr kumimoji="1" lang="en-US" altLang="ko-KR" sz="2000">
                <a:ea typeface="굴림" pitchFamily="34" charset="-127"/>
              </a:rPr>
              <a:t>For an image of size M*N,</a:t>
            </a:r>
          </a:p>
        </p:txBody>
      </p:sp>
      <p:sp>
        <p:nvSpPr>
          <p:cNvPr id="46087" name="Rectangle 6"/>
          <p:cNvSpPr>
            <a:spLocks noChangeArrowheads="1"/>
          </p:cNvSpPr>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defTabSz="685800">
              <a:lnSpc>
                <a:spcPct val="90000"/>
              </a:lnSpc>
              <a:spcBef>
                <a:spcPct val="0"/>
              </a:spcBef>
            </a:pPr>
            <a:r>
              <a:rPr lang="en-US" altLang="ko-KR" sz="3300" dirty="0">
                <a:latin typeface="+mj-lt"/>
                <a:ea typeface="+mj-ea"/>
                <a:cs typeface="+mj-cs"/>
              </a:rPr>
              <a:t>Basic of Full Color Image Processing</a:t>
            </a:r>
          </a:p>
        </p:txBody>
      </p:sp>
    </p:spTree>
    <p:extLst>
      <p:ext uri="{BB962C8B-B14F-4D97-AF65-F5344CB8AC3E}">
        <p14:creationId xmlns:p14="http://schemas.microsoft.com/office/powerpoint/2010/main" val="20002482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3"/>
          <p:cNvPicPr>
            <a:picLocks noGrp="1" noChangeAspect="1" noChangeArrowheads="1"/>
          </p:cNvPicPr>
          <p:nvPr>
            <p:ph type="body"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611188" y="1773238"/>
            <a:ext cx="8281987" cy="3176587"/>
          </a:xfrm>
          <a:noFill/>
        </p:spPr>
      </p:pic>
      <p:sp>
        <p:nvSpPr>
          <p:cNvPr id="47108" name="Rectangle 4"/>
          <p:cNvSpPr>
            <a:spLocks noChangeArrowheads="1"/>
          </p:cNvSpPr>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defTabSz="685800">
              <a:lnSpc>
                <a:spcPct val="90000"/>
              </a:lnSpc>
              <a:spcBef>
                <a:spcPct val="0"/>
              </a:spcBef>
            </a:pPr>
            <a:r>
              <a:rPr lang="en-US" altLang="ko-KR" sz="3300" dirty="0">
                <a:latin typeface="+mj-lt"/>
                <a:ea typeface="+mj-ea"/>
                <a:cs typeface="+mj-cs"/>
              </a:rPr>
              <a:t>Basic of Full Color Image Processing</a:t>
            </a:r>
          </a:p>
        </p:txBody>
      </p:sp>
    </p:spTree>
    <p:extLst>
      <p:ext uri="{BB962C8B-B14F-4D97-AF65-F5344CB8AC3E}">
        <p14:creationId xmlns:p14="http://schemas.microsoft.com/office/powerpoint/2010/main" val="5234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Text Box 4"/>
          <p:cNvSpPr txBox="1">
            <a:spLocks noChangeArrowheads="1"/>
          </p:cNvSpPr>
          <p:nvPr/>
        </p:nvSpPr>
        <p:spPr bwMode="auto">
          <a:xfrm>
            <a:off x="792163" y="1844675"/>
            <a:ext cx="766762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latinLnBrk="1" hangingPunct="1">
              <a:spcBef>
                <a:spcPct val="50000"/>
              </a:spcBef>
              <a:buClr>
                <a:schemeClr val="hlink"/>
              </a:buClr>
              <a:buFont typeface="Wingdings" panose="05000000000000000000" pitchFamily="2" charset="2"/>
              <a:buChar char="§"/>
            </a:pPr>
            <a:r>
              <a:rPr kumimoji="1" lang="en-US" altLang="ko-KR" sz="2400" dirty="0">
                <a:ea typeface="굴림" pitchFamily="34" charset="-127"/>
              </a:rPr>
              <a:t> Major categories of full-color Image processing:</a:t>
            </a:r>
          </a:p>
          <a:p>
            <a:pPr lvl="1" eaLnBrk="1" latinLnBrk="1" hangingPunct="1">
              <a:spcBef>
                <a:spcPct val="50000"/>
              </a:spcBef>
              <a:buClr>
                <a:schemeClr val="hlink"/>
              </a:buClr>
              <a:buFont typeface="Wingdings" panose="05000000000000000000" pitchFamily="2" charset="2"/>
              <a:buChar char="§"/>
            </a:pPr>
            <a:r>
              <a:rPr kumimoji="1" lang="en-US" altLang="ko-KR" sz="2400" dirty="0">
                <a:ea typeface="굴림" pitchFamily="34" charset="-127"/>
              </a:rPr>
              <a:t> Per-color-component processing</a:t>
            </a:r>
          </a:p>
          <a:p>
            <a:pPr lvl="1" eaLnBrk="1" latinLnBrk="1" hangingPunct="1">
              <a:spcBef>
                <a:spcPct val="50000"/>
              </a:spcBef>
              <a:buClr>
                <a:schemeClr val="hlink"/>
              </a:buClr>
              <a:buFont typeface="Wingdings" panose="05000000000000000000" pitchFamily="2" charset="2"/>
              <a:buChar char="§"/>
            </a:pPr>
            <a:r>
              <a:rPr kumimoji="1" lang="en-US" altLang="ko-KR" sz="2400" dirty="0">
                <a:ea typeface="굴림" pitchFamily="34" charset="-127"/>
              </a:rPr>
              <a:t> Vector-based processing</a:t>
            </a:r>
          </a:p>
        </p:txBody>
      </p:sp>
      <p:sp>
        <p:nvSpPr>
          <p:cNvPr id="48132" name="Rectangle 7"/>
          <p:cNvSpPr>
            <a:spLocks noChangeArrowheads="1"/>
          </p:cNvSpPr>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defTabSz="685800">
              <a:lnSpc>
                <a:spcPct val="90000"/>
              </a:lnSpc>
              <a:spcBef>
                <a:spcPct val="0"/>
              </a:spcBef>
            </a:pPr>
            <a:r>
              <a:rPr lang="en-US" altLang="ko-KR" sz="3300" dirty="0">
                <a:latin typeface="+mj-lt"/>
                <a:ea typeface="+mj-ea"/>
                <a:cs typeface="+mj-cs"/>
              </a:rPr>
              <a:t>Basic of Full-Color Image Processing</a:t>
            </a:r>
          </a:p>
        </p:txBody>
      </p:sp>
    </p:spTree>
    <p:extLst>
      <p:ext uri="{BB962C8B-B14F-4D97-AF65-F5344CB8AC3E}">
        <p14:creationId xmlns:p14="http://schemas.microsoft.com/office/powerpoint/2010/main" val="292010613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5"/>
          <p:cNvSpPr>
            <a:spLocks noChangeArrowheads="1"/>
          </p:cNvSpPr>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defTabSz="685800">
              <a:lnSpc>
                <a:spcPct val="90000"/>
              </a:lnSpc>
              <a:spcBef>
                <a:spcPct val="0"/>
              </a:spcBef>
            </a:pPr>
            <a:r>
              <a:rPr lang="en-US" altLang="ko-KR" sz="3300" dirty="0">
                <a:latin typeface="+mj-lt"/>
                <a:ea typeface="+mj-ea"/>
                <a:cs typeface="+mj-cs"/>
              </a:rPr>
              <a:t>Color Transformation</a:t>
            </a:r>
          </a:p>
        </p:txBody>
      </p:sp>
      <p:graphicFrame>
        <p:nvGraphicFramePr>
          <p:cNvPr id="49156" name="Object 6"/>
          <p:cNvGraphicFramePr>
            <a:graphicFrameLocks noChangeAspect="1"/>
          </p:cNvGraphicFramePr>
          <p:nvPr/>
        </p:nvGraphicFramePr>
        <p:xfrm>
          <a:off x="2592388" y="2781300"/>
          <a:ext cx="2952750" cy="517525"/>
        </p:xfrm>
        <a:graphic>
          <a:graphicData uri="http://schemas.openxmlformats.org/presentationml/2006/ole">
            <mc:AlternateContent xmlns:mc="http://schemas.openxmlformats.org/markup-compatibility/2006">
              <mc:Choice xmlns:v="urn:schemas-microsoft-com:vml" Requires="v">
                <p:oleObj spid="_x0000_s10280" name="Equation" r:id="rId3" imgW="1231366" imgH="215806" progId="Equation.3">
                  <p:embed/>
                </p:oleObj>
              </mc:Choice>
              <mc:Fallback>
                <p:oleObj name="Equation" r:id="rId3" imgW="1231366"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2388" y="2781300"/>
                        <a:ext cx="2952750"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57" name="Text Box 7"/>
          <p:cNvSpPr txBox="1">
            <a:spLocks noChangeArrowheads="1"/>
          </p:cNvSpPr>
          <p:nvPr/>
        </p:nvSpPr>
        <p:spPr bwMode="auto">
          <a:xfrm>
            <a:off x="827088" y="1808163"/>
            <a:ext cx="76327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en-US" sz="2400" dirty="0"/>
              <a:t>Processing the components of a color image within the context of a </a:t>
            </a:r>
            <a:r>
              <a:rPr lang="en-US" altLang="en-US" sz="2400" dirty="0">
                <a:solidFill>
                  <a:srgbClr val="0000FF"/>
                </a:solidFill>
              </a:rPr>
              <a:t>single color</a:t>
            </a:r>
            <a:r>
              <a:rPr lang="en-US" altLang="en-US" sz="2400" dirty="0"/>
              <a:t> model.</a:t>
            </a:r>
          </a:p>
        </p:txBody>
      </p:sp>
      <p:graphicFrame>
        <p:nvGraphicFramePr>
          <p:cNvPr id="49158" name="Object 8"/>
          <p:cNvGraphicFramePr>
            <a:graphicFrameLocks noChangeAspect="1"/>
          </p:cNvGraphicFramePr>
          <p:nvPr/>
        </p:nvGraphicFramePr>
        <p:xfrm>
          <a:off x="1773238" y="3392488"/>
          <a:ext cx="4991100" cy="547687"/>
        </p:xfrm>
        <a:graphic>
          <a:graphicData uri="http://schemas.openxmlformats.org/presentationml/2006/ole">
            <mc:AlternateContent xmlns:mc="http://schemas.openxmlformats.org/markup-compatibility/2006">
              <mc:Choice xmlns:v="urn:schemas-microsoft-com:vml" Requires="v">
                <p:oleObj spid="_x0000_s10281" name="Equation" r:id="rId5" imgW="2082800" imgH="228600" progId="Equation.3">
                  <p:embed/>
                </p:oleObj>
              </mc:Choice>
              <mc:Fallback>
                <p:oleObj name="Equation" r:id="rId5" imgW="20828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3238" y="3392488"/>
                        <a:ext cx="4991100" cy="547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59" name="Text Box 9"/>
          <p:cNvSpPr txBox="1">
            <a:spLocks noChangeArrowheads="1"/>
          </p:cNvSpPr>
          <p:nvPr/>
        </p:nvSpPr>
        <p:spPr bwMode="auto">
          <a:xfrm>
            <a:off x="3887788" y="4292600"/>
            <a:ext cx="2484437" cy="379413"/>
          </a:xfrm>
          <a:prstGeom prst="rect">
            <a:avLst/>
          </a:prstGeom>
          <a:solidFill>
            <a:srgbClr val="FFFFCC"/>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t>Color components of </a:t>
            </a:r>
            <a:r>
              <a:rPr lang="en-US" altLang="en-US" b="1" i="1">
                <a:solidFill>
                  <a:srgbClr val="0000FF"/>
                </a:solidFill>
                <a:latin typeface="Times New Roman" panose="02020603050405020304" pitchFamily="18" charset="0"/>
              </a:rPr>
              <a:t>f</a:t>
            </a:r>
          </a:p>
        </p:txBody>
      </p:sp>
      <p:sp>
        <p:nvSpPr>
          <p:cNvPr id="49160" name="Text Box 11"/>
          <p:cNvSpPr txBox="1">
            <a:spLocks noChangeArrowheads="1"/>
          </p:cNvSpPr>
          <p:nvPr/>
        </p:nvSpPr>
        <p:spPr bwMode="auto">
          <a:xfrm>
            <a:off x="107950" y="4292600"/>
            <a:ext cx="2555875" cy="379413"/>
          </a:xfrm>
          <a:prstGeom prst="rect">
            <a:avLst/>
          </a:prstGeom>
          <a:solidFill>
            <a:srgbClr val="FFFFCC"/>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t>Color components of </a:t>
            </a:r>
            <a:r>
              <a:rPr lang="en-US" altLang="en-US" b="1" i="1">
                <a:solidFill>
                  <a:srgbClr val="0000FF"/>
                </a:solidFill>
                <a:latin typeface="Times New Roman" panose="02020603050405020304" pitchFamily="18" charset="0"/>
              </a:rPr>
              <a:t>g</a:t>
            </a:r>
          </a:p>
        </p:txBody>
      </p:sp>
      <p:sp>
        <p:nvSpPr>
          <p:cNvPr id="49161" name="Line 12"/>
          <p:cNvSpPr>
            <a:spLocks noChangeShapeType="1"/>
          </p:cNvSpPr>
          <p:nvPr/>
        </p:nvSpPr>
        <p:spPr bwMode="auto">
          <a:xfrm flipV="1">
            <a:off x="1727200" y="3860800"/>
            <a:ext cx="144463" cy="43180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9162" name="Line 13"/>
          <p:cNvSpPr>
            <a:spLocks noChangeShapeType="1"/>
          </p:cNvSpPr>
          <p:nvPr/>
        </p:nvSpPr>
        <p:spPr bwMode="auto">
          <a:xfrm flipH="1" flipV="1">
            <a:off x="3635375" y="3897313"/>
            <a:ext cx="431800" cy="395287"/>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9163" name="Text Box 14"/>
          <p:cNvSpPr txBox="1">
            <a:spLocks noChangeArrowheads="1"/>
          </p:cNvSpPr>
          <p:nvPr/>
        </p:nvSpPr>
        <p:spPr bwMode="auto">
          <a:xfrm>
            <a:off x="1979613" y="4862513"/>
            <a:ext cx="2736850" cy="379412"/>
          </a:xfrm>
          <a:prstGeom prst="rect">
            <a:avLst/>
          </a:prstGeom>
          <a:solidFill>
            <a:srgbClr val="FFFFCC"/>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t>Color mapping functions</a:t>
            </a:r>
            <a:endParaRPr lang="en-US" altLang="en-US" b="1" i="1">
              <a:solidFill>
                <a:srgbClr val="0000FF"/>
              </a:solidFill>
              <a:latin typeface="Times New Roman" panose="02020603050405020304" pitchFamily="18" charset="0"/>
            </a:endParaRPr>
          </a:p>
        </p:txBody>
      </p:sp>
      <p:sp>
        <p:nvSpPr>
          <p:cNvPr id="49164" name="Line 15"/>
          <p:cNvSpPr>
            <a:spLocks noChangeShapeType="1"/>
          </p:cNvSpPr>
          <p:nvPr/>
        </p:nvSpPr>
        <p:spPr bwMode="auto">
          <a:xfrm flipH="1" flipV="1">
            <a:off x="2592388" y="3860800"/>
            <a:ext cx="611187" cy="973138"/>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Tree>
    <p:extLst>
      <p:ext uri="{BB962C8B-B14F-4D97-AF65-F5344CB8AC3E}">
        <p14:creationId xmlns:p14="http://schemas.microsoft.com/office/powerpoint/2010/main" val="3055867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57266" y="1532062"/>
            <a:ext cx="6029467" cy="5133277"/>
          </a:xfrm>
          <a:prstGeom prst="rect">
            <a:avLst/>
          </a:prstGeom>
        </p:spPr>
      </p:pic>
      <p:sp>
        <p:nvSpPr>
          <p:cNvPr id="11" name="Title 10"/>
          <p:cNvSpPr>
            <a:spLocks noGrp="1"/>
          </p:cNvSpPr>
          <p:nvPr>
            <p:ph type="title"/>
          </p:nvPr>
        </p:nvSpPr>
        <p:spPr/>
        <p:txBody>
          <a:bodyPr>
            <a:normAutofit/>
          </a:bodyPr>
          <a:lstStyle/>
          <a:p>
            <a:r>
              <a:rPr lang="en-US" altLang="ko-KR" dirty="0" smtClean="0"/>
              <a:t>Color Models</a:t>
            </a:r>
            <a:endParaRPr lang="en-US" dirty="0"/>
          </a:p>
        </p:txBody>
      </p:sp>
      <p:sp>
        <p:nvSpPr>
          <p:cNvPr id="5" name="TextBox 4"/>
          <p:cNvSpPr txBox="1"/>
          <p:nvPr/>
        </p:nvSpPr>
        <p:spPr>
          <a:xfrm>
            <a:off x="5816948" y="36856"/>
            <a:ext cx="3284810" cy="307777"/>
          </a:xfrm>
          <a:prstGeom prst="rect">
            <a:avLst/>
          </a:prstGeom>
          <a:noFill/>
        </p:spPr>
        <p:txBody>
          <a:bodyPr wrap="none" rtlCol="0">
            <a:spAutoFit/>
          </a:bodyPr>
          <a:lstStyle/>
          <a:p>
            <a:r>
              <a:rPr lang="en-GB" sz="1400" dirty="0" smtClean="0">
                <a:solidFill>
                  <a:schemeClr val="bg1">
                    <a:lumMod val="50000"/>
                  </a:schemeClr>
                </a:solidFill>
              </a:rPr>
              <a:t>Images: Gonzalez &amp; Woods, 3</a:t>
            </a:r>
            <a:r>
              <a:rPr lang="en-GB" sz="1400" baseline="30000" dirty="0" smtClean="0">
                <a:solidFill>
                  <a:schemeClr val="bg1">
                    <a:lumMod val="50000"/>
                  </a:schemeClr>
                </a:solidFill>
              </a:rPr>
              <a:t>rd</a:t>
            </a:r>
            <a:r>
              <a:rPr lang="en-GB" sz="1400" dirty="0" smtClean="0">
                <a:solidFill>
                  <a:schemeClr val="bg1">
                    <a:lumMod val="50000"/>
                  </a:schemeClr>
                </a:solidFill>
              </a:rPr>
              <a:t> edition</a:t>
            </a:r>
            <a:endParaRPr lang="en-US" sz="1400" dirty="0">
              <a:solidFill>
                <a:schemeClr val="bg1">
                  <a:lumMod val="50000"/>
                </a:schemeClr>
              </a:solidFill>
            </a:endParaRPr>
          </a:p>
        </p:txBody>
      </p:sp>
    </p:spTree>
    <p:extLst>
      <p:ext uri="{BB962C8B-B14F-4D97-AF65-F5344CB8AC3E}">
        <p14:creationId xmlns:p14="http://schemas.microsoft.com/office/powerpoint/2010/main" val="31082508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9138" y="1520825"/>
            <a:ext cx="4789487" cy="533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025" y="1989138"/>
            <a:ext cx="6456363" cy="4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81" name="Rectangle 4"/>
          <p:cNvSpPr>
            <a:spLocks noChangeArrowheads="1"/>
          </p:cNvSpPr>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defTabSz="685800">
              <a:lnSpc>
                <a:spcPct val="90000"/>
              </a:lnSpc>
              <a:spcBef>
                <a:spcPct val="0"/>
              </a:spcBef>
            </a:pPr>
            <a:r>
              <a:rPr lang="en-US" altLang="ko-KR" sz="3200" dirty="0"/>
              <a:t>Color </a:t>
            </a:r>
            <a:r>
              <a:rPr lang="en-US" altLang="ko-KR" sz="3200" dirty="0" smtClean="0"/>
              <a:t>Transformation: Example</a:t>
            </a:r>
            <a:endParaRPr lang="en-US" altLang="ko-KR" sz="3200" dirty="0"/>
          </a:p>
        </p:txBody>
      </p:sp>
      <p:sp>
        <p:nvSpPr>
          <p:cNvPr id="50182" name="Text Box 5"/>
          <p:cNvSpPr txBox="1">
            <a:spLocks noChangeArrowheads="1"/>
          </p:cNvSpPr>
          <p:nvPr/>
        </p:nvSpPr>
        <p:spPr bwMode="auto">
          <a:xfrm>
            <a:off x="5580063" y="3249613"/>
            <a:ext cx="1333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ko-KR" b="1" i="1">
                <a:solidFill>
                  <a:srgbClr val="1EAEA7"/>
                </a:solidFill>
                <a:ea typeface="굴림" pitchFamily="34" charset="-127"/>
              </a:rPr>
              <a:t>C</a:t>
            </a:r>
            <a:r>
              <a:rPr lang="en-US" altLang="ko-KR" b="1" i="1">
                <a:solidFill>
                  <a:srgbClr val="C705CC"/>
                </a:solidFill>
                <a:ea typeface="굴림" pitchFamily="34" charset="-127"/>
              </a:rPr>
              <a:t>M</a:t>
            </a:r>
            <a:r>
              <a:rPr lang="en-US" altLang="ko-KR" b="1" i="1">
                <a:solidFill>
                  <a:srgbClr val="D9DE00"/>
                </a:solidFill>
                <a:ea typeface="굴림" pitchFamily="34" charset="-127"/>
              </a:rPr>
              <a:t>Y</a:t>
            </a:r>
            <a:r>
              <a:rPr lang="en-US" altLang="ko-KR" b="1" i="1">
                <a:solidFill>
                  <a:srgbClr val="000000"/>
                </a:solidFill>
                <a:ea typeface="굴림" pitchFamily="34" charset="-127"/>
              </a:rPr>
              <a:t>K</a:t>
            </a:r>
            <a:endParaRPr lang="en-US" altLang="en-US" b="1" i="1">
              <a:solidFill>
                <a:srgbClr val="000000"/>
              </a:solidFill>
            </a:endParaRPr>
          </a:p>
        </p:txBody>
      </p:sp>
      <p:sp>
        <p:nvSpPr>
          <p:cNvPr id="50183" name="Text Box 6"/>
          <p:cNvSpPr txBox="1">
            <a:spLocks noChangeArrowheads="1"/>
          </p:cNvSpPr>
          <p:nvPr/>
        </p:nvSpPr>
        <p:spPr bwMode="auto">
          <a:xfrm>
            <a:off x="4356100" y="4652963"/>
            <a:ext cx="1333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en-US" b="1" i="1">
                <a:solidFill>
                  <a:srgbClr val="FF0000"/>
                </a:solidFill>
              </a:rPr>
              <a:t>R</a:t>
            </a:r>
            <a:r>
              <a:rPr lang="en-US" altLang="en-US" b="1" i="1">
                <a:solidFill>
                  <a:srgbClr val="33CC33"/>
                </a:solidFill>
              </a:rPr>
              <a:t>G</a:t>
            </a:r>
            <a:r>
              <a:rPr lang="en-US" altLang="en-US" b="1" i="1">
                <a:solidFill>
                  <a:srgbClr val="0000FF"/>
                </a:solidFill>
              </a:rPr>
              <a:t>B</a:t>
            </a:r>
          </a:p>
        </p:txBody>
      </p:sp>
      <p:sp>
        <p:nvSpPr>
          <p:cNvPr id="50184" name="Text Box 7"/>
          <p:cNvSpPr txBox="1">
            <a:spLocks noChangeArrowheads="1"/>
          </p:cNvSpPr>
          <p:nvPr/>
        </p:nvSpPr>
        <p:spPr bwMode="auto">
          <a:xfrm>
            <a:off x="4319588" y="5978525"/>
            <a:ext cx="1333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en-US" b="1" i="1">
                <a:solidFill>
                  <a:schemeClr val="tx2"/>
                </a:solidFill>
              </a:rPr>
              <a:t>HSI</a:t>
            </a:r>
          </a:p>
        </p:txBody>
      </p:sp>
      <p:sp>
        <p:nvSpPr>
          <p:cNvPr id="50185" name="Text Box 8"/>
          <p:cNvSpPr txBox="1">
            <a:spLocks noChangeArrowheads="1"/>
          </p:cNvSpPr>
          <p:nvPr/>
        </p:nvSpPr>
        <p:spPr bwMode="auto">
          <a:xfrm>
            <a:off x="5113338" y="4545013"/>
            <a:ext cx="3851275" cy="201612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buClr>
                <a:schemeClr val="hlink"/>
              </a:buClr>
              <a:buFont typeface="Wingdings" panose="05000000000000000000" pitchFamily="2" charset="2"/>
              <a:buChar char="§"/>
            </a:pPr>
            <a:r>
              <a:rPr lang="en-US" altLang="en-US">
                <a:solidFill>
                  <a:schemeClr val="bg1"/>
                </a:solidFill>
              </a:rPr>
              <a:t> Some difficulty in interpreting the HUE:</a:t>
            </a:r>
          </a:p>
          <a:p>
            <a:pPr lvl="1" eaLnBrk="1" hangingPunct="1">
              <a:spcBef>
                <a:spcPct val="50000"/>
              </a:spcBef>
              <a:buClr>
                <a:schemeClr val="hlink"/>
              </a:buClr>
              <a:buFont typeface="Wingdings" panose="05000000000000000000" pitchFamily="2" charset="2"/>
              <a:buChar char="§"/>
            </a:pPr>
            <a:r>
              <a:rPr lang="en-US" altLang="en-US">
                <a:solidFill>
                  <a:schemeClr val="bg1"/>
                </a:solidFill>
              </a:rPr>
              <a:t> Discontinuity where 0 and 360</a:t>
            </a:r>
            <a:r>
              <a:rPr lang="en-US" altLang="en-US" baseline="30000">
                <a:solidFill>
                  <a:schemeClr val="bg1"/>
                </a:solidFill>
                <a:cs typeface="Tahoma" panose="020B0604030504040204" pitchFamily="34" charset="0"/>
              </a:rPr>
              <a:t>º</a:t>
            </a:r>
            <a:r>
              <a:rPr lang="en-US" altLang="en-US">
                <a:solidFill>
                  <a:schemeClr val="bg1"/>
                </a:solidFill>
                <a:cs typeface="Tahoma" panose="020B0604030504040204" pitchFamily="34" charset="0"/>
              </a:rPr>
              <a:t> meet.</a:t>
            </a:r>
          </a:p>
          <a:p>
            <a:pPr lvl="1" eaLnBrk="1" hangingPunct="1">
              <a:spcBef>
                <a:spcPct val="50000"/>
              </a:spcBef>
              <a:buClr>
                <a:schemeClr val="hlink"/>
              </a:buClr>
              <a:buFont typeface="Wingdings" panose="05000000000000000000" pitchFamily="2" charset="2"/>
              <a:buChar char="§"/>
            </a:pPr>
            <a:r>
              <a:rPr lang="en-US" altLang="en-US">
                <a:solidFill>
                  <a:schemeClr val="bg1"/>
                </a:solidFill>
                <a:cs typeface="Tahoma" panose="020B0604030504040204" pitchFamily="34" charset="0"/>
              </a:rPr>
              <a:t> Hue is undefined for a saturation 0</a:t>
            </a:r>
            <a:endParaRPr lang="en-US" altLang="en-US">
              <a:solidFill>
                <a:schemeClr val="bg1"/>
              </a:solidFill>
            </a:endParaRPr>
          </a:p>
        </p:txBody>
      </p:sp>
    </p:spTree>
    <p:extLst>
      <p:ext uri="{BB962C8B-B14F-4D97-AF65-F5344CB8AC3E}">
        <p14:creationId xmlns:p14="http://schemas.microsoft.com/office/powerpoint/2010/main" val="9993834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4"/>
          <p:cNvSpPr>
            <a:spLocks noChangeArrowheads="1"/>
          </p:cNvSpPr>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defTabSz="685800">
              <a:lnSpc>
                <a:spcPct val="90000"/>
              </a:lnSpc>
              <a:spcBef>
                <a:spcPct val="0"/>
              </a:spcBef>
            </a:pPr>
            <a:r>
              <a:rPr lang="en-US" altLang="ko-KR" sz="3300" dirty="0">
                <a:latin typeface="+mj-lt"/>
                <a:ea typeface="+mj-ea"/>
                <a:cs typeface="+mj-cs"/>
              </a:rPr>
              <a:t>Color Transformation: Modify the Intensity</a:t>
            </a:r>
          </a:p>
        </p:txBody>
      </p:sp>
      <p:pic>
        <p:nvPicPr>
          <p:cNvPr id="51204" name="Picture 5"/>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19400"/>
          <a:stretch/>
        </p:blipFill>
        <p:spPr bwMode="auto">
          <a:xfrm>
            <a:off x="2472743" y="1520825"/>
            <a:ext cx="5194881" cy="401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1205" name="Object 6"/>
          <p:cNvGraphicFramePr>
            <a:graphicFrameLocks noChangeAspect="1"/>
          </p:cNvGraphicFramePr>
          <p:nvPr/>
        </p:nvGraphicFramePr>
        <p:xfrm>
          <a:off x="142875" y="5826125"/>
          <a:ext cx="2017713" cy="374650"/>
        </p:xfrm>
        <a:graphic>
          <a:graphicData uri="http://schemas.openxmlformats.org/presentationml/2006/ole">
            <mc:AlternateContent xmlns:mc="http://schemas.openxmlformats.org/markup-compatibility/2006">
              <mc:Choice xmlns:v="urn:schemas-microsoft-com:vml" Requires="v">
                <p:oleObj spid="_x0000_s11361" name="Equation" r:id="rId4" imgW="1091726" imgH="203112" progId="Equation.3">
                  <p:embed/>
                </p:oleObj>
              </mc:Choice>
              <mc:Fallback>
                <p:oleObj name="Equation" r:id="rId4" imgW="1091726" imgH="20311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75" y="5826125"/>
                        <a:ext cx="2017713"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06" name="Object 7"/>
          <p:cNvGraphicFramePr>
            <a:graphicFrameLocks noChangeAspect="1"/>
          </p:cNvGraphicFramePr>
          <p:nvPr/>
        </p:nvGraphicFramePr>
        <p:xfrm>
          <a:off x="2268538" y="5734050"/>
          <a:ext cx="1620837" cy="323850"/>
        </p:xfrm>
        <a:graphic>
          <a:graphicData uri="http://schemas.openxmlformats.org/presentationml/2006/ole">
            <mc:AlternateContent xmlns:mc="http://schemas.openxmlformats.org/markup-compatibility/2006">
              <mc:Choice xmlns:v="urn:schemas-microsoft-com:vml" Requires="v">
                <p:oleObj spid="_x0000_s11362" name="Equation" r:id="rId6" imgW="1143000" imgH="228600" progId="Equation.3">
                  <p:embed/>
                </p:oleObj>
              </mc:Choice>
              <mc:Fallback>
                <p:oleObj name="Equation" r:id="rId6" imgW="11430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8538" y="5734050"/>
                        <a:ext cx="1620837" cy="323850"/>
                      </a:xfrm>
                      <a:prstGeom prst="rect">
                        <a:avLst/>
                      </a:prstGeom>
                      <a:solidFill>
                        <a:srgbClr val="FFFFCC"/>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07" name="Object 8"/>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1363" name="Equation" r:id="rId8" imgW="114151" imgH="215619" progId="Equation.3">
                  <p:embed/>
                </p:oleObj>
              </mc:Choice>
              <mc:Fallback>
                <p:oleObj name="Equation" r:id="rId8" imgW="114151" imgH="21561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08" name="Object 9"/>
          <p:cNvGraphicFramePr>
            <a:graphicFrameLocks noChangeAspect="1"/>
          </p:cNvGraphicFramePr>
          <p:nvPr/>
        </p:nvGraphicFramePr>
        <p:xfrm>
          <a:off x="3527425" y="6159500"/>
          <a:ext cx="2124075" cy="293688"/>
        </p:xfrm>
        <a:graphic>
          <a:graphicData uri="http://schemas.openxmlformats.org/presentationml/2006/ole">
            <mc:AlternateContent xmlns:mc="http://schemas.openxmlformats.org/markup-compatibility/2006">
              <mc:Choice xmlns:v="urn:schemas-microsoft-com:vml" Requires="v">
                <p:oleObj spid="_x0000_s11364" name="Equation" r:id="rId10" imgW="1651000" imgH="228600" progId="Equation.3">
                  <p:embed/>
                </p:oleObj>
              </mc:Choice>
              <mc:Fallback>
                <p:oleObj name="Equation" r:id="rId10" imgW="165100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27425" y="6159500"/>
                        <a:ext cx="2124075" cy="293688"/>
                      </a:xfrm>
                      <a:prstGeom prst="rect">
                        <a:avLst/>
                      </a:prstGeom>
                      <a:solidFill>
                        <a:srgbClr val="FFFFCC"/>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09" name="Object 10"/>
          <p:cNvGraphicFramePr>
            <a:graphicFrameLocks noChangeAspect="1"/>
          </p:cNvGraphicFramePr>
          <p:nvPr/>
        </p:nvGraphicFramePr>
        <p:xfrm>
          <a:off x="6149975" y="5697538"/>
          <a:ext cx="690563" cy="1008062"/>
        </p:xfrm>
        <a:graphic>
          <a:graphicData uri="http://schemas.openxmlformats.org/presentationml/2006/ole">
            <mc:AlternateContent xmlns:mc="http://schemas.openxmlformats.org/markup-compatibility/2006">
              <mc:Choice xmlns:v="urn:schemas-microsoft-com:vml" Requires="v">
                <p:oleObj spid="_x0000_s11365" name="Equation" r:id="rId12" imgW="469900" imgH="685800" progId="Equation.3">
                  <p:embed/>
                </p:oleObj>
              </mc:Choice>
              <mc:Fallback>
                <p:oleObj name="Equation" r:id="rId12" imgW="469900" imgH="6858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49975" y="5697538"/>
                        <a:ext cx="690563" cy="1008062"/>
                      </a:xfrm>
                      <a:prstGeom prst="rect">
                        <a:avLst/>
                      </a:prstGeom>
                      <a:solidFill>
                        <a:srgbClr val="FFFFCC"/>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10" name="Line 11"/>
          <p:cNvSpPr>
            <a:spLocks noChangeShapeType="1"/>
          </p:cNvSpPr>
          <p:nvPr/>
        </p:nvSpPr>
        <p:spPr bwMode="auto">
          <a:xfrm flipV="1">
            <a:off x="3095625" y="5445125"/>
            <a:ext cx="0" cy="252413"/>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211" name="Line 12"/>
          <p:cNvSpPr>
            <a:spLocks noChangeShapeType="1"/>
          </p:cNvSpPr>
          <p:nvPr/>
        </p:nvSpPr>
        <p:spPr bwMode="auto">
          <a:xfrm flipV="1">
            <a:off x="6443663" y="5408613"/>
            <a:ext cx="504825" cy="288925"/>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212" name="Line 13"/>
          <p:cNvSpPr>
            <a:spLocks noChangeShapeType="1"/>
          </p:cNvSpPr>
          <p:nvPr/>
        </p:nvSpPr>
        <p:spPr bwMode="auto">
          <a:xfrm flipH="1" flipV="1">
            <a:off x="5940425" y="5408613"/>
            <a:ext cx="503238" cy="288925"/>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213" name="Line 14"/>
          <p:cNvSpPr>
            <a:spLocks noChangeShapeType="1"/>
          </p:cNvSpPr>
          <p:nvPr/>
        </p:nvSpPr>
        <p:spPr bwMode="auto">
          <a:xfrm flipV="1">
            <a:off x="4572000" y="5373688"/>
            <a:ext cx="0" cy="719137"/>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Tree>
    <p:extLst>
      <p:ext uri="{BB962C8B-B14F-4D97-AF65-F5344CB8AC3E}">
        <p14:creationId xmlns:p14="http://schemas.microsoft.com/office/powerpoint/2010/main" val="21556120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3"/>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37438"/>
          <a:stretch/>
        </p:blipFill>
        <p:spPr bwMode="auto">
          <a:xfrm>
            <a:off x="2253713" y="2096081"/>
            <a:ext cx="4484173" cy="365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28" name="Rectangle 4"/>
          <p:cNvSpPr>
            <a:spLocks noChangeArrowheads="1"/>
          </p:cNvSpPr>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defTabSz="685800">
              <a:lnSpc>
                <a:spcPct val="90000"/>
              </a:lnSpc>
              <a:spcBef>
                <a:spcPct val="0"/>
              </a:spcBef>
            </a:pPr>
            <a:r>
              <a:rPr lang="en-US" altLang="ko-KR" sz="3300" dirty="0" smtClean="0">
                <a:latin typeface="+mj-lt"/>
                <a:ea typeface="+mj-ea"/>
                <a:cs typeface="+mj-cs"/>
              </a:rPr>
              <a:t>Color </a:t>
            </a:r>
            <a:r>
              <a:rPr lang="en-US" altLang="ko-KR" sz="3300" dirty="0">
                <a:latin typeface="+mj-lt"/>
                <a:ea typeface="+mj-ea"/>
                <a:cs typeface="+mj-cs"/>
              </a:rPr>
              <a:t>Complement</a:t>
            </a:r>
          </a:p>
        </p:txBody>
      </p:sp>
    </p:spTree>
    <p:extLst>
      <p:ext uri="{BB962C8B-B14F-4D97-AF65-F5344CB8AC3E}">
        <p14:creationId xmlns:p14="http://schemas.microsoft.com/office/powerpoint/2010/main" val="17834509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4650" y="1577975"/>
            <a:ext cx="6302375" cy="503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252" name="Rectangle 4"/>
          <p:cNvSpPr>
            <a:spLocks noChangeArrowheads="1"/>
          </p:cNvSpPr>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defTabSz="685800">
              <a:lnSpc>
                <a:spcPct val="90000"/>
              </a:lnSpc>
              <a:spcBef>
                <a:spcPct val="0"/>
              </a:spcBef>
            </a:pPr>
            <a:r>
              <a:rPr lang="en-US" altLang="ko-KR" sz="3200" dirty="0"/>
              <a:t>Color </a:t>
            </a:r>
            <a:r>
              <a:rPr lang="en-US" altLang="ko-KR" sz="3200" dirty="0" smtClean="0"/>
              <a:t>Complement: Example</a:t>
            </a:r>
            <a:endParaRPr lang="en-US" altLang="ko-KR" sz="3200" dirty="0"/>
          </a:p>
        </p:txBody>
      </p:sp>
    </p:spTree>
    <p:extLst>
      <p:ext uri="{BB962C8B-B14F-4D97-AF65-F5344CB8AC3E}">
        <p14:creationId xmlns:p14="http://schemas.microsoft.com/office/powerpoint/2010/main" val="5860493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ChangeArrowheads="1"/>
          </p:cNvSpPr>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defTabSz="685800">
              <a:lnSpc>
                <a:spcPct val="90000"/>
              </a:lnSpc>
              <a:spcBef>
                <a:spcPct val="0"/>
              </a:spcBef>
            </a:pPr>
            <a:r>
              <a:rPr lang="en-US" altLang="ko-KR" sz="3200" dirty="0"/>
              <a:t>Tone and Color Correction</a:t>
            </a:r>
          </a:p>
        </p:txBody>
      </p:sp>
      <p:sp>
        <p:nvSpPr>
          <p:cNvPr id="59396" name="Text Box 4"/>
          <p:cNvSpPr txBox="1">
            <a:spLocks noChangeArrowheads="1"/>
          </p:cNvSpPr>
          <p:nvPr/>
        </p:nvSpPr>
        <p:spPr bwMode="auto">
          <a:xfrm>
            <a:off x="755650" y="1665288"/>
            <a:ext cx="7993063" cy="344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en-US" sz="2200" i="1" dirty="0">
                <a:latin typeface="+mj-lt"/>
              </a:rPr>
              <a:t>The </a:t>
            </a:r>
            <a:r>
              <a:rPr lang="en-US" altLang="en-US" sz="2200" i="1" dirty="0">
                <a:solidFill>
                  <a:srgbClr val="0000FF"/>
                </a:solidFill>
                <a:latin typeface="+mj-lt"/>
              </a:rPr>
              <a:t>tonal </a:t>
            </a:r>
            <a:r>
              <a:rPr lang="en-US" altLang="en-US" sz="2200" i="1" dirty="0" smtClean="0">
                <a:solidFill>
                  <a:srgbClr val="0000FF"/>
                </a:solidFill>
                <a:latin typeface="+mj-lt"/>
              </a:rPr>
              <a:t>range</a:t>
            </a:r>
            <a:r>
              <a:rPr lang="en-US" altLang="en-US" sz="2200" i="1" dirty="0" smtClean="0">
                <a:latin typeface="+mj-lt"/>
              </a:rPr>
              <a:t> </a:t>
            </a:r>
            <a:r>
              <a:rPr lang="en-US" altLang="en-US" sz="2200" i="1" dirty="0">
                <a:latin typeface="+mj-lt"/>
              </a:rPr>
              <a:t>of an image, also called </a:t>
            </a:r>
            <a:r>
              <a:rPr lang="en-US" altLang="en-US" sz="2200" i="1" dirty="0">
                <a:solidFill>
                  <a:srgbClr val="0000FF"/>
                </a:solidFill>
                <a:latin typeface="+mj-lt"/>
              </a:rPr>
              <a:t>its key-type</a:t>
            </a:r>
            <a:r>
              <a:rPr lang="en-US" altLang="en-US" sz="2200" i="1" dirty="0">
                <a:latin typeface="+mj-lt"/>
              </a:rPr>
              <a:t>, refers to its general distribution of color intensities.</a:t>
            </a:r>
          </a:p>
          <a:p>
            <a:pPr eaLnBrk="1" hangingPunct="1">
              <a:spcBef>
                <a:spcPct val="50000"/>
              </a:spcBef>
            </a:pPr>
            <a:endParaRPr lang="en-US" altLang="en-US" sz="2200" i="1" dirty="0">
              <a:latin typeface="+mj-lt"/>
            </a:endParaRPr>
          </a:p>
          <a:p>
            <a:pPr eaLnBrk="1" hangingPunct="1">
              <a:spcBef>
                <a:spcPct val="50000"/>
              </a:spcBef>
              <a:buClr>
                <a:schemeClr val="hlink"/>
              </a:buClr>
              <a:buFont typeface="Wingdings" panose="05000000000000000000" pitchFamily="2" charset="2"/>
              <a:buChar char="§"/>
            </a:pPr>
            <a:r>
              <a:rPr lang="en-US" altLang="en-US" sz="2200" i="1" dirty="0">
                <a:latin typeface="+mj-lt"/>
              </a:rPr>
              <a:t> </a:t>
            </a:r>
            <a:r>
              <a:rPr lang="en-US" altLang="en-US" sz="2200" i="1" dirty="0">
                <a:solidFill>
                  <a:srgbClr val="0000FF"/>
                </a:solidFill>
                <a:latin typeface="+mj-lt"/>
              </a:rPr>
              <a:t>High-key images</a:t>
            </a:r>
            <a:r>
              <a:rPr lang="en-US" altLang="en-US" sz="2200" i="1" dirty="0">
                <a:latin typeface="+mj-lt"/>
              </a:rPr>
              <a:t>: Most of the information is concentrated at high intensities.</a:t>
            </a:r>
          </a:p>
          <a:p>
            <a:pPr eaLnBrk="1" hangingPunct="1">
              <a:spcBef>
                <a:spcPct val="50000"/>
              </a:spcBef>
              <a:buClr>
                <a:schemeClr val="hlink"/>
              </a:buClr>
              <a:buFont typeface="Wingdings" panose="05000000000000000000" pitchFamily="2" charset="2"/>
              <a:buChar char="§"/>
            </a:pPr>
            <a:r>
              <a:rPr lang="en-US" altLang="en-US" sz="2200" i="1" dirty="0">
                <a:latin typeface="+mj-lt"/>
              </a:rPr>
              <a:t> </a:t>
            </a:r>
            <a:r>
              <a:rPr lang="en-US" altLang="en-US" sz="2200" i="1" dirty="0">
                <a:solidFill>
                  <a:srgbClr val="0000FF"/>
                </a:solidFill>
                <a:latin typeface="+mj-lt"/>
              </a:rPr>
              <a:t>Low-key images</a:t>
            </a:r>
            <a:r>
              <a:rPr lang="en-US" altLang="en-US" sz="2200" i="1" dirty="0">
                <a:latin typeface="+mj-lt"/>
              </a:rPr>
              <a:t>: Most of the information is concentrated at low intensities.</a:t>
            </a:r>
          </a:p>
          <a:p>
            <a:pPr eaLnBrk="1" hangingPunct="1">
              <a:spcBef>
                <a:spcPct val="50000"/>
              </a:spcBef>
            </a:pPr>
            <a:endParaRPr lang="en-US" altLang="en-US" sz="2200" i="1" dirty="0">
              <a:latin typeface="+mj-lt"/>
            </a:endParaRPr>
          </a:p>
        </p:txBody>
      </p:sp>
    </p:spTree>
    <p:extLst>
      <p:ext uri="{BB962C8B-B14F-4D97-AF65-F5344CB8AC3E}">
        <p14:creationId xmlns:p14="http://schemas.microsoft.com/office/powerpoint/2010/main" val="14754467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ChangeArrowheads="1"/>
          </p:cNvSpPr>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defTabSz="685800">
              <a:lnSpc>
                <a:spcPct val="90000"/>
              </a:lnSpc>
              <a:spcBef>
                <a:spcPct val="0"/>
              </a:spcBef>
            </a:pPr>
            <a:r>
              <a:rPr lang="en-US" altLang="ko-KR" sz="3200" dirty="0" smtClean="0"/>
              <a:t>Tonal correction: Example</a:t>
            </a:r>
            <a:endParaRPr lang="en-US" altLang="ko-KR" sz="3200" dirty="0"/>
          </a:p>
        </p:txBody>
      </p:sp>
      <p:pic>
        <p:nvPicPr>
          <p:cNvPr id="60420" name="Picture 3"/>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20725" y="1916113"/>
            <a:ext cx="80645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Text Box 5"/>
          <p:cNvSpPr txBox="1">
            <a:spLocks noChangeArrowheads="1"/>
          </p:cNvSpPr>
          <p:nvPr/>
        </p:nvSpPr>
        <p:spPr bwMode="auto">
          <a:xfrm>
            <a:off x="1295400" y="1592263"/>
            <a:ext cx="26638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en-US">
                <a:solidFill>
                  <a:srgbClr val="0000FF"/>
                </a:solidFill>
              </a:rPr>
              <a:t>Middle-key Image</a:t>
            </a:r>
          </a:p>
        </p:txBody>
      </p:sp>
    </p:spTree>
    <p:extLst>
      <p:ext uri="{BB962C8B-B14F-4D97-AF65-F5344CB8AC3E}">
        <p14:creationId xmlns:p14="http://schemas.microsoft.com/office/powerpoint/2010/main" val="3366564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ChangeArrowheads="1"/>
          </p:cNvSpPr>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defTabSz="685800">
              <a:lnSpc>
                <a:spcPct val="90000"/>
              </a:lnSpc>
              <a:spcBef>
                <a:spcPct val="0"/>
              </a:spcBef>
            </a:pPr>
            <a:r>
              <a:rPr lang="en-US" altLang="ko-KR" sz="2800" dirty="0"/>
              <a:t>Tonal correction: Example</a:t>
            </a:r>
          </a:p>
        </p:txBody>
      </p:sp>
      <p:pic>
        <p:nvPicPr>
          <p:cNvPr id="61445" name="Picture 5"/>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31838" y="1916113"/>
            <a:ext cx="8053387"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Text Box 6"/>
          <p:cNvSpPr txBox="1">
            <a:spLocks noChangeArrowheads="1"/>
          </p:cNvSpPr>
          <p:nvPr/>
        </p:nvSpPr>
        <p:spPr bwMode="auto">
          <a:xfrm>
            <a:off x="1295400" y="1592263"/>
            <a:ext cx="26638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en-US">
                <a:solidFill>
                  <a:srgbClr val="0000FF"/>
                </a:solidFill>
              </a:rPr>
              <a:t>High-key Image</a:t>
            </a:r>
          </a:p>
        </p:txBody>
      </p:sp>
    </p:spTree>
    <p:extLst>
      <p:ext uri="{BB962C8B-B14F-4D97-AF65-F5344CB8AC3E}">
        <p14:creationId xmlns:p14="http://schemas.microsoft.com/office/powerpoint/2010/main" val="16215041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ChangeArrowheads="1"/>
          </p:cNvSpPr>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defTabSz="685800">
              <a:lnSpc>
                <a:spcPct val="90000"/>
              </a:lnSpc>
              <a:spcBef>
                <a:spcPct val="0"/>
              </a:spcBef>
            </a:pPr>
            <a:r>
              <a:rPr lang="en-US" altLang="ko-KR" sz="2800" dirty="0"/>
              <a:t>Tonal correction: Example</a:t>
            </a:r>
          </a:p>
        </p:txBody>
      </p:sp>
      <p:pic>
        <p:nvPicPr>
          <p:cNvPr id="62469" name="Picture 5"/>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55650" y="1881188"/>
            <a:ext cx="8070850"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Text Box 6"/>
          <p:cNvSpPr txBox="1">
            <a:spLocks noChangeArrowheads="1"/>
          </p:cNvSpPr>
          <p:nvPr/>
        </p:nvSpPr>
        <p:spPr bwMode="auto">
          <a:xfrm>
            <a:off x="1295400" y="1592263"/>
            <a:ext cx="26638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en-US">
                <a:solidFill>
                  <a:srgbClr val="0000FF"/>
                </a:solidFill>
              </a:rPr>
              <a:t>Low-key Image</a:t>
            </a:r>
          </a:p>
        </p:txBody>
      </p:sp>
    </p:spTree>
    <p:extLst>
      <p:ext uri="{BB962C8B-B14F-4D97-AF65-F5344CB8AC3E}">
        <p14:creationId xmlns:p14="http://schemas.microsoft.com/office/powerpoint/2010/main" val="5465999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4"/>
          <p:cNvSpPr>
            <a:spLocks noChangeArrowheads="1"/>
          </p:cNvSpPr>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defTabSz="685800">
              <a:lnSpc>
                <a:spcPct val="90000"/>
              </a:lnSpc>
              <a:spcBef>
                <a:spcPct val="0"/>
              </a:spcBef>
            </a:pPr>
            <a:r>
              <a:rPr lang="en-US" altLang="ko-KR" sz="2800" dirty="0" smtClean="0"/>
              <a:t>Color correction</a:t>
            </a:r>
            <a:endParaRPr lang="en-US" altLang="ko-KR" sz="2800" dirty="0"/>
          </a:p>
        </p:txBody>
      </p:sp>
      <p:pic>
        <p:nvPicPr>
          <p:cNvPr id="63492" name="Picture 6"/>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27088" y="3121025"/>
            <a:ext cx="4057650"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3" name="Text Box 7"/>
          <p:cNvSpPr txBox="1">
            <a:spLocks noChangeArrowheads="1"/>
          </p:cNvSpPr>
          <p:nvPr/>
        </p:nvSpPr>
        <p:spPr bwMode="auto">
          <a:xfrm>
            <a:off x="827088" y="1499761"/>
            <a:ext cx="7381875"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en-US" sz="2000" dirty="0">
                <a:latin typeface="+mj-lt"/>
              </a:rPr>
              <a:t>The proportion of any color can be increased by decreasing the amount of the opposite (or complementary) color in the image or by raising the proportion of the two immediately adjacent colors or decreasing the percentage of the two colors adjacent to the complement.</a:t>
            </a:r>
          </a:p>
        </p:txBody>
      </p:sp>
      <p:sp>
        <p:nvSpPr>
          <p:cNvPr id="63494" name="Text Box 8"/>
          <p:cNvSpPr txBox="1">
            <a:spLocks noChangeArrowheads="1"/>
          </p:cNvSpPr>
          <p:nvPr/>
        </p:nvSpPr>
        <p:spPr bwMode="auto">
          <a:xfrm>
            <a:off x="6300788" y="3465513"/>
            <a:ext cx="16557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en-US" sz="2000" b="1">
                <a:solidFill>
                  <a:srgbClr val="FF00FF"/>
                </a:solidFill>
              </a:rPr>
              <a:t>Magenta </a:t>
            </a:r>
            <a:r>
              <a:rPr lang="en-US" altLang="en-US" sz="2000" b="1">
                <a:solidFill>
                  <a:srgbClr val="FF00FF"/>
                </a:solidFill>
                <a:sym typeface="Wingdings" panose="05000000000000000000" pitchFamily="2" charset="2"/>
              </a:rPr>
              <a:t></a:t>
            </a:r>
          </a:p>
        </p:txBody>
      </p:sp>
      <p:sp>
        <p:nvSpPr>
          <p:cNvPr id="63495" name="Text Box 9"/>
          <p:cNvSpPr txBox="1">
            <a:spLocks noChangeArrowheads="1"/>
          </p:cNvSpPr>
          <p:nvPr/>
        </p:nvSpPr>
        <p:spPr bwMode="auto">
          <a:xfrm>
            <a:off x="5076825" y="4437063"/>
            <a:ext cx="19446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t>Removing </a:t>
            </a:r>
            <a:r>
              <a:rPr lang="en-US" altLang="en-US">
                <a:solidFill>
                  <a:srgbClr val="FF0000"/>
                </a:solidFill>
              </a:rPr>
              <a:t>Red</a:t>
            </a:r>
            <a:r>
              <a:rPr lang="en-US" altLang="en-US"/>
              <a:t> and </a:t>
            </a:r>
            <a:r>
              <a:rPr lang="en-US" altLang="en-US">
                <a:solidFill>
                  <a:srgbClr val="0000FF"/>
                </a:solidFill>
              </a:rPr>
              <a:t>Blue</a:t>
            </a:r>
          </a:p>
        </p:txBody>
      </p:sp>
      <p:sp>
        <p:nvSpPr>
          <p:cNvPr id="63496" name="Text Box 10"/>
          <p:cNvSpPr txBox="1">
            <a:spLocks noChangeArrowheads="1"/>
          </p:cNvSpPr>
          <p:nvPr/>
        </p:nvSpPr>
        <p:spPr bwMode="auto">
          <a:xfrm>
            <a:off x="7235825" y="4538663"/>
            <a:ext cx="1657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en-US"/>
              <a:t>Adding </a:t>
            </a:r>
            <a:r>
              <a:rPr lang="en-US" altLang="en-US">
                <a:solidFill>
                  <a:srgbClr val="33CC33"/>
                </a:solidFill>
              </a:rPr>
              <a:t>Green</a:t>
            </a:r>
          </a:p>
        </p:txBody>
      </p:sp>
      <p:sp>
        <p:nvSpPr>
          <p:cNvPr id="63497" name="Line 11"/>
          <p:cNvSpPr>
            <a:spLocks noChangeShapeType="1"/>
          </p:cNvSpPr>
          <p:nvPr/>
        </p:nvSpPr>
        <p:spPr bwMode="auto">
          <a:xfrm>
            <a:off x="7056438" y="3860800"/>
            <a:ext cx="936625" cy="684213"/>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3498" name="Line 12"/>
          <p:cNvSpPr>
            <a:spLocks noChangeShapeType="1"/>
          </p:cNvSpPr>
          <p:nvPr/>
        </p:nvSpPr>
        <p:spPr bwMode="auto">
          <a:xfrm flipH="1">
            <a:off x="6011863" y="3860800"/>
            <a:ext cx="1044575" cy="612775"/>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Tree>
    <p:extLst>
      <p:ext uri="{BB962C8B-B14F-4D97-AF65-F5344CB8AC3E}">
        <p14:creationId xmlns:p14="http://schemas.microsoft.com/office/powerpoint/2010/main" val="28443735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ChangeArrowheads="1"/>
          </p:cNvSpPr>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defTabSz="685800">
              <a:lnSpc>
                <a:spcPct val="90000"/>
              </a:lnSpc>
              <a:spcBef>
                <a:spcPct val="0"/>
              </a:spcBef>
            </a:pPr>
            <a:r>
              <a:rPr lang="en-US" altLang="ko-KR" sz="3200" dirty="0"/>
              <a:t>Color correction</a:t>
            </a:r>
          </a:p>
        </p:txBody>
      </p:sp>
      <p:pic>
        <p:nvPicPr>
          <p:cNvPr id="6451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025" y="1449388"/>
            <a:ext cx="4119563" cy="540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52873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2"/>
          <p:cNvSpPr>
            <a:spLocks noGrp="1" noChangeArrowheads="1"/>
          </p:cNvSpPr>
          <p:nvPr>
            <p:ph type="title"/>
          </p:nvPr>
        </p:nvSpPr>
        <p:spPr/>
        <p:txBody>
          <a:bodyPr>
            <a:normAutofit/>
          </a:bodyPr>
          <a:lstStyle/>
          <a:p>
            <a:r>
              <a:rPr lang="en-US" altLang="ko-KR" dirty="0"/>
              <a:t>The HSI Color Models</a:t>
            </a:r>
          </a:p>
        </p:txBody>
      </p:sp>
      <p:sp>
        <p:nvSpPr>
          <p:cNvPr id="9" name="TextBox 8"/>
          <p:cNvSpPr txBox="1"/>
          <p:nvPr/>
        </p:nvSpPr>
        <p:spPr>
          <a:xfrm>
            <a:off x="5816948" y="36856"/>
            <a:ext cx="3284810" cy="307777"/>
          </a:xfrm>
          <a:prstGeom prst="rect">
            <a:avLst/>
          </a:prstGeom>
          <a:noFill/>
        </p:spPr>
        <p:txBody>
          <a:bodyPr wrap="none" rtlCol="0">
            <a:spAutoFit/>
          </a:bodyPr>
          <a:lstStyle/>
          <a:p>
            <a:r>
              <a:rPr lang="en-GB" sz="1400" dirty="0" smtClean="0">
                <a:solidFill>
                  <a:schemeClr val="bg1">
                    <a:lumMod val="50000"/>
                  </a:schemeClr>
                </a:solidFill>
              </a:rPr>
              <a:t>Images: Gonzalez &amp; Woods, 3</a:t>
            </a:r>
            <a:r>
              <a:rPr lang="en-GB" sz="1400" baseline="30000" dirty="0" smtClean="0">
                <a:solidFill>
                  <a:schemeClr val="bg1">
                    <a:lumMod val="50000"/>
                  </a:schemeClr>
                </a:solidFill>
              </a:rPr>
              <a:t>rd</a:t>
            </a:r>
            <a:r>
              <a:rPr lang="en-GB" sz="1400" dirty="0" smtClean="0">
                <a:solidFill>
                  <a:schemeClr val="bg1">
                    <a:lumMod val="50000"/>
                  </a:schemeClr>
                </a:solidFill>
              </a:rPr>
              <a:t> edition</a:t>
            </a:r>
            <a:endParaRPr lang="en-US" sz="1400" dirty="0">
              <a:solidFill>
                <a:schemeClr val="bg1">
                  <a:lumMod val="50000"/>
                </a:schemeClr>
              </a:solidFill>
            </a:endParaRPr>
          </a:p>
        </p:txBody>
      </p:sp>
      <p:pic>
        <p:nvPicPr>
          <p:cNvPr id="3" name="Picture 2"/>
          <p:cNvPicPr>
            <a:picLocks noChangeAspect="1"/>
          </p:cNvPicPr>
          <p:nvPr/>
        </p:nvPicPr>
        <p:blipFill>
          <a:blip r:embed="rId2"/>
          <a:stretch>
            <a:fillRect/>
          </a:stretch>
        </p:blipFill>
        <p:spPr>
          <a:xfrm>
            <a:off x="4807852" y="1794077"/>
            <a:ext cx="4035902" cy="4273666"/>
          </a:xfrm>
          <a:prstGeom prst="rect">
            <a:avLst/>
          </a:prstGeom>
        </p:spPr>
      </p:pic>
      <p:pic>
        <p:nvPicPr>
          <p:cNvPr id="4" name="Picture 3"/>
          <p:cNvPicPr>
            <a:picLocks noChangeAspect="1"/>
          </p:cNvPicPr>
          <p:nvPr/>
        </p:nvPicPr>
        <p:blipFill>
          <a:blip r:embed="rId3"/>
          <a:stretch>
            <a:fillRect/>
          </a:stretch>
        </p:blipFill>
        <p:spPr>
          <a:xfrm>
            <a:off x="536098" y="1794077"/>
            <a:ext cx="4035902" cy="4273666"/>
          </a:xfrm>
          <a:prstGeom prst="rect">
            <a:avLst/>
          </a:prstGeom>
        </p:spPr>
      </p:pic>
    </p:spTree>
    <p:extLst>
      <p:ext uri="{BB962C8B-B14F-4D97-AF65-F5344CB8AC3E}">
        <p14:creationId xmlns:p14="http://schemas.microsoft.com/office/powerpoint/2010/main" val="293006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9" name="Picture 3"/>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19080"/>
          <a:stretch/>
        </p:blipFill>
        <p:spPr bwMode="auto">
          <a:xfrm>
            <a:off x="2016125" y="1557338"/>
            <a:ext cx="5273317" cy="5243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40" name="Rectangle 4"/>
          <p:cNvSpPr>
            <a:spLocks noChangeArrowheads="1"/>
          </p:cNvSpPr>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defTabSz="685800">
              <a:lnSpc>
                <a:spcPct val="90000"/>
              </a:lnSpc>
              <a:spcBef>
                <a:spcPct val="0"/>
              </a:spcBef>
            </a:pPr>
            <a:r>
              <a:rPr lang="en-US" altLang="ko-KR" sz="3300" dirty="0" smtClean="0">
                <a:latin typeface="+mj-lt"/>
                <a:ea typeface="+mj-ea"/>
                <a:cs typeface="+mj-cs"/>
              </a:rPr>
              <a:t>Histogram </a:t>
            </a:r>
            <a:r>
              <a:rPr lang="en-US" altLang="ko-KR" sz="3300" dirty="0">
                <a:latin typeface="+mj-lt"/>
                <a:ea typeface="+mj-ea"/>
                <a:cs typeface="+mj-cs"/>
              </a:rPr>
              <a:t>Processing</a:t>
            </a:r>
          </a:p>
        </p:txBody>
      </p:sp>
      <p:sp>
        <p:nvSpPr>
          <p:cNvPr id="65541" name="Text Box 5"/>
          <p:cNvSpPr txBox="1">
            <a:spLocks noChangeArrowheads="1"/>
          </p:cNvSpPr>
          <p:nvPr/>
        </p:nvSpPr>
        <p:spPr bwMode="auto">
          <a:xfrm>
            <a:off x="431800" y="4868863"/>
            <a:ext cx="1655763"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en-US"/>
              <a:t>Histogram Equalizing the Intensity</a:t>
            </a:r>
          </a:p>
        </p:txBody>
      </p:sp>
      <p:sp>
        <p:nvSpPr>
          <p:cNvPr id="65542" name="Line 6"/>
          <p:cNvSpPr>
            <a:spLocks noChangeShapeType="1"/>
          </p:cNvSpPr>
          <p:nvPr/>
        </p:nvSpPr>
        <p:spPr bwMode="auto">
          <a:xfrm flipV="1">
            <a:off x="2195513" y="4616450"/>
            <a:ext cx="288925" cy="2889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5543" name="Line 7"/>
          <p:cNvSpPr>
            <a:spLocks noChangeShapeType="1"/>
          </p:cNvSpPr>
          <p:nvPr/>
        </p:nvSpPr>
        <p:spPr bwMode="auto">
          <a:xfrm flipV="1">
            <a:off x="4067175" y="4581525"/>
            <a:ext cx="109538" cy="39528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5544" name="Text Box 8"/>
          <p:cNvSpPr txBox="1">
            <a:spLocks noChangeArrowheads="1"/>
          </p:cNvSpPr>
          <p:nvPr/>
        </p:nvSpPr>
        <p:spPr bwMode="auto">
          <a:xfrm>
            <a:off x="7237413" y="5164138"/>
            <a:ext cx="16557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en-US"/>
              <a:t>Saturation Adjustment</a:t>
            </a:r>
          </a:p>
        </p:txBody>
      </p:sp>
    </p:spTree>
    <p:extLst>
      <p:ext uri="{BB962C8B-B14F-4D97-AF65-F5344CB8AC3E}">
        <p14:creationId xmlns:p14="http://schemas.microsoft.com/office/powerpoint/2010/main" val="40426572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4"/>
          <p:cNvSpPr>
            <a:spLocks noChangeArrowheads="1"/>
          </p:cNvSpPr>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defTabSz="685800">
              <a:lnSpc>
                <a:spcPct val="90000"/>
              </a:lnSpc>
              <a:spcBef>
                <a:spcPct val="0"/>
              </a:spcBef>
            </a:pPr>
            <a:r>
              <a:rPr lang="en-US" altLang="ko-KR" sz="3300" dirty="0" smtClean="0">
                <a:latin typeface="+mj-lt"/>
                <a:ea typeface="+mj-ea"/>
                <a:cs typeface="+mj-cs"/>
              </a:rPr>
              <a:t>Color </a:t>
            </a:r>
            <a:r>
              <a:rPr lang="en-US" altLang="ko-KR" sz="3300" dirty="0">
                <a:latin typeface="+mj-lt"/>
                <a:ea typeface="+mj-ea"/>
                <a:cs typeface="+mj-cs"/>
              </a:rPr>
              <a:t>Image Smoothing</a:t>
            </a:r>
          </a:p>
        </p:txBody>
      </p:sp>
      <p:sp>
        <p:nvSpPr>
          <p:cNvPr id="66564" name="Text Box 5"/>
          <p:cNvSpPr txBox="1">
            <a:spLocks noChangeArrowheads="1"/>
          </p:cNvSpPr>
          <p:nvPr/>
        </p:nvSpPr>
        <p:spPr bwMode="auto">
          <a:xfrm>
            <a:off x="827088" y="1665288"/>
            <a:ext cx="2268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en-US" sz="2400" b="1"/>
              <a:t>Averaging</a:t>
            </a:r>
            <a:r>
              <a:rPr lang="en-US" altLang="en-US"/>
              <a:t>:</a:t>
            </a:r>
          </a:p>
        </p:txBody>
      </p:sp>
      <p:graphicFrame>
        <p:nvGraphicFramePr>
          <p:cNvPr id="66565" name="Object 6"/>
          <p:cNvGraphicFramePr>
            <a:graphicFrameLocks noChangeAspect="1"/>
          </p:cNvGraphicFramePr>
          <p:nvPr/>
        </p:nvGraphicFramePr>
        <p:xfrm>
          <a:off x="2339975" y="1952625"/>
          <a:ext cx="3802063" cy="4211638"/>
        </p:xfrm>
        <a:graphic>
          <a:graphicData uri="http://schemas.openxmlformats.org/presentationml/2006/ole">
            <mc:AlternateContent xmlns:mc="http://schemas.openxmlformats.org/markup-compatibility/2006">
              <mc:Choice xmlns:v="urn:schemas-microsoft-com:vml" Requires="v">
                <p:oleObj spid="_x0000_s15381" name="Equation" r:id="rId3" imgW="1651000" imgH="1828800" progId="Equation.3">
                  <p:embed/>
                </p:oleObj>
              </mc:Choice>
              <mc:Fallback>
                <p:oleObj name="Equation" r:id="rId3" imgW="1651000" imgH="1828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1952625"/>
                        <a:ext cx="3802063" cy="4211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4901933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7" name="Picture 2"/>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19688"/>
          <a:stretch/>
        </p:blipFill>
        <p:spPr bwMode="auto">
          <a:xfrm>
            <a:off x="2085976" y="1674813"/>
            <a:ext cx="5036042" cy="501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588" name="Rectangle 3"/>
          <p:cNvSpPr>
            <a:spLocks noChangeArrowheads="1"/>
          </p:cNvSpPr>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defTabSz="685800">
              <a:lnSpc>
                <a:spcPct val="90000"/>
              </a:lnSpc>
              <a:spcBef>
                <a:spcPct val="0"/>
              </a:spcBef>
            </a:pPr>
            <a:r>
              <a:rPr lang="en-US" altLang="ko-KR" sz="3200" dirty="0"/>
              <a:t>Color Image Smoothing</a:t>
            </a:r>
          </a:p>
        </p:txBody>
      </p:sp>
      <p:sp>
        <p:nvSpPr>
          <p:cNvPr id="67589" name="Text Box 4"/>
          <p:cNvSpPr txBox="1">
            <a:spLocks noChangeArrowheads="1"/>
          </p:cNvSpPr>
          <p:nvPr/>
        </p:nvSpPr>
        <p:spPr bwMode="auto">
          <a:xfrm>
            <a:off x="7164388" y="3536950"/>
            <a:ext cx="936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en-US" b="1">
                <a:solidFill>
                  <a:srgbClr val="FF0000"/>
                </a:solidFill>
              </a:rPr>
              <a:t>Red</a:t>
            </a:r>
          </a:p>
        </p:txBody>
      </p:sp>
      <p:sp>
        <p:nvSpPr>
          <p:cNvPr id="67590" name="Text Box 5"/>
          <p:cNvSpPr txBox="1">
            <a:spLocks noChangeArrowheads="1"/>
          </p:cNvSpPr>
          <p:nvPr/>
        </p:nvSpPr>
        <p:spPr bwMode="auto">
          <a:xfrm>
            <a:off x="7164388" y="5192713"/>
            <a:ext cx="936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en-US" b="1">
                <a:solidFill>
                  <a:srgbClr val="0000FF"/>
                </a:solidFill>
              </a:rPr>
              <a:t>Blue</a:t>
            </a:r>
          </a:p>
        </p:txBody>
      </p:sp>
      <p:sp>
        <p:nvSpPr>
          <p:cNvPr id="67591" name="Text Box 6"/>
          <p:cNvSpPr txBox="1">
            <a:spLocks noChangeArrowheads="1"/>
          </p:cNvSpPr>
          <p:nvPr/>
        </p:nvSpPr>
        <p:spPr bwMode="auto">
          <a:xfrm>
            <a:off x="1116013" y="5229225"/>
            <a:ext cx="936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en-US" b="1">
                <a:solidFill>
                  <a:srgbClr val="33CC33"/>
                </a:solidFill>
              </a:rPr>
              <a:t>Green</a:t>
            </a:r>
          </a:p>
        </p:txBody>
      </p:sp>
    </p:spTree>
    <p:extLst>
      <p:ext uri="{BB962C8B-B14F-4D97-AF65-F5344CB8AC3E}">
        <p14:creationId xmlns:p14="http://schemas.microsoft.com/office/powerpoint/2010/main" val="19508911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1" name="Picture 3"/>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1908"/>
          <a:stretch/>
        </p:blipFill>
        <p:spPr bwMode="auto">
          <a:xfrm>
            <a:off x="719138" y="2147888"/>
            <a:ext cx="8029575" cy="2643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612" name="Rectangle 7"/>
          <p:cNvSpPr>
            <a:spLocks noChangeArrowheads="1"/>
          </p:cNvSpPr>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defTabSz="685800">
              <a:lnSpc>
                <a:spcPct val="90000"/>
              </a:lnSpc>
              <a:spcBef>
                <a:spcPct val="0"/>
              </a:spcBef>
            </a:pPr>
            <a:r>
              <a:rPr lang="en-US" altLang="ko-KR" sz="3200" dirty="0"/>
              <a:t>Color Image Smoothing</a:t>
            </a:r>
          </a:p>
        </p:txBody>
      </p:sp>
      <p:sp>
        <p:nvSpPr>
          <p:cNvPr id="68613" name="Text Box 9"/>
          <p:cNvSpPr txBox="1">
            <a:spLocks noChangeArrowheads="1"/>
          </p:cNvSpPr>
          <p:nvPr/>
        </p:nvSpPr>
        <p:spPr bwMode="auto">
          <a:xfrm>
            <a:off x="1547813" y="1808163"/>
            <a:ext cx="12239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dirty="0">
                <a:solidFill>
                  <a:srgbClr val="0000FF"/>
                </a:solidFill>
              </a:rPr>
              <a:t>Hue</a:t>
            </a:r>
          </a:p>
        </p:txBody>
      </p:sp>
      <p:sp>
        <p:nvSpPr>
          <p:cNvPr id="68614" name="Text Box 10"/>
          <p:cNvSpPr txBox="1">
            <a:spLocks noChangeArrowheads="1"/>
          </p:cNvSpPr>
          <p:nvPr/>
        </p:nvSpPr>
        <p:spPr bwMode="auto">
          <a:xfrm>
            <a:off x="4248150" y="1808163"/>
            <a:ext cx="12239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solidFill>
                  <a:srgbClr val="0000FF"/>
                </a:solidFill>
              </a:rPr>
              <a:t>Saturation</a:t>
            </a:r>
          </a:p>
        </p:txBody>
      </p:sp>
      <p:sp>
        <p:nvSpPr>
          <p:cNvPr id="68615" name="Text Box 11"/>
          <p:cNvSpPr txBox="1">
            <a:spLocks noChangeArrowheads="1"/>
          </p:cNvSpPr>
          <p:nvPr/>
        </p:nvSpPr>
        <p:spPr bwMode="auto">
          <a:xfrm>
            <a:off x="6804025" y="1808163"/>
            <a:ext cx="12239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solidFill>
                  <a:srgbClr val="0000FF"/>
                </a:solidFill>
              </a:rPr>
              <a:t>Intensity</a:t>
            </a:r>
          </a:p>
        </p:txBody>
      </p:sp>
    </p:spTree>
    <p:extLst>
      <p:ext uri="{BB962C8B-B14F-4D97-AF65-F5344CB8AC3E}">
        <p14:creationId xmlns:p14="http://schemas.microsoft.com/office/powerpoint/2010/main" val="8823104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5" name="Picture 3"/>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30686"/>
          <a:stretch/>
        </p:blipFill>
        <p:spPr bwMode="auto">
          <a:xfrm>
            <a:off x="684213" y="1997075"/>
            <a:ext cx="8101012" cy="2665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636" name="Rectangle 4"/>
          <p:cNvSpPr>
            <a:spLocks noChangeArrowheads="1"/>
          </p:cNvSpPr>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defTabSz="685800">
              <a:lnSpc>
                <a:spcPct val="90000"/>
              </a:lnSpc>
              <a:spcBef>
                <a:spcPct val="0"/>
              </a:spcBef>
            </a:pPr>
            <a:r>
              <a:rPr lang="en-US" altLang="ko-KR" sz="3200" dirty="0"/>
              <a:t>Color Image Smoothing</a:t>
            </a:r>
          </a:p>
        </p:txBody>
      </p:sp>
      <p:sp>
        <p:nvSpPr>
          <p:cNvPr id="69637" name="Text Box 5"/>
          <p:cNvSpPr txBox="1">
            <a:spLocks noChangeArrowheads="1"/>
          </p:cNvSpPr>
          <p:nvPr/>
        </p:nvSpPr>
        <p:spPr bwMode="auto">
          <a:xfrm>
            <a:off x="935038" y="1657350"/>
            <a:ext cx="23399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solidFill>
                  <a:srgbClr val="0000FF"/>
                </a:solidFill>
              </a:rPr>
              <a:t>Averaging R,G and B</a:t>
            </a:r>
          </a:p>
        </p:txBody>
      </p:sp>
      <p:sp>
        <p:nvSpPr>
          <p:cNvPr id="69638" name="Text Box 6"/>
          <p:cNvSpPr txBox="1">
            <a:spLocks noChangeArrowheads="1"/>
          </p:cNvSpPr>
          <p:nvPr/>
        </p:nvSpPr>
        <p:spPr bwMode="auto">
          <a:xfrm>
            <a:off x="3600450" y="1665288"/>
            <a:ext cx="23399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solidFill>
                  <a:srgbClr val="0000FF"/>
                </a:solidFill>
              </a:rPr>
              <a:t>Averaging Intensity</a:t>
            </a:r>
          </a:p>
        </p:txBody>
      </p:sp>
      <p:sp>
        <p:nvSpPr>
          <p:cNvPr id="69639" name="Text Box 7"/>
          <p:cNvSpPr txBox="1">
            <a:spLocks noChangeArrowheads="1"/>
          </p:cNvSpPr>
          <p:nvPr/>
        </p:nvSpPr>
        <p:spPr bwMode="auto">
          <a:xfrm>
            <a:off x="6227763" y="1628775"/>
            <a:ext cx="22685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solidFill>
                  <a:srgbClr val="0000FF"/>
                </a:solidFill>
              </a:rPr>
              <a:t>Difference</a:t>
            </a:r>
            <a:r>
              <a:rPr lang="en-US" altLang="en-US"/>
              <a:t> </a:t>
            </a:r>
          </a:p>
        </p:txBody>
      </p:sp>
    </p:spTree>
    <p:extLst>
      <p:ext uri="{BB962C8B-B14F-4D97-AF65-F5344CB8AC3E}">
        <p14:creationId xmlns:p14="http://schemas.microsoft.com/office/powerpoint/2010/main" val="413306377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4"/>
          <p:cNvSpPr>
            <a:spLocks noChangeArrowheads="1"/>
          </p:cNvSpPr>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defTabSz="685800">
              <a:lnSpc>
                <a:spcPct val="90000"/>
              </a:lnSpc>
              <a:spcBef>
                <a:spcPct val="0"/>
              </a:spcBef>
            </a:pPr>
            <a:r>
              <a:rPr lang="en-US" altLang="ko-KR" sz="3300" dirty="0" smtClean="0">
                <a:latin typeface="+mj-lt"/>
                <a:ea typeface="+mj-ea"/>
                <a:cs typeface="+mj-cs"/>
              </a:rPr>
              <a:t>Color </a:t>
            </a:r>
            <a:r>
              <a:rPr lang="en-US" altLang="ko-KR" sz="3300" dirty="0">
                <a:latin typeface="+mj-lt"/>
                <a:ea typeface="+mj-ea"/>
                <a:cs typeface="+mj-cs"/>
              </a:rPr>
              <a:t>Image Sharpening</a:t>
            </a:r>
          </a:p>
        </p:txBody>
      </p:sp>
      <p:sp>
        <p:nvSpPr>
          <p:cNvPr id="70660" name="Text Box 5"/>
          <p:cNvSpPr txBox="1">
            <a:spLocks noChangeArrowheads="1"/>
          </p:cNvSpPr>
          <p:nvPr/>
        </p:nvSpPr>
        <p:spPr bwMode="auto">
          <a:xfrm>
            <a:off x="827088" y="1665288"/>
            <a:ext cx="3816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spcBef>
                <a:spcPct val="50000"/>
              </a:spcBef>
            </a:pPr>
            <a:r>
              <a:rPr lang="en-US" altLang="en-US" sz="2000"/>
              <a:t>The Laplacian of Vector</a:t>
            </a:r>
            <a:r>
              <a:rPr lang="en-US" altLang="en-US" sz="2000" b="1"/>
              <a:t> c :</a:t>
            </a:r>
          </a:p>
        </p:txBody>
      </p:sp>
      <p:graphicFrame>
        <p:nvGraphicFramePr>
          <p:cNvPr id="70661" name="Object 6"/>
          <p:cNvGraphicFramePr>
            <a:graphicFrameLocks noChangeAspect="1"/>
          </p:cNvGraphicFramePr>
          <p:nvPr/>
        </p:nvGraphicFramePr>
        <p:xfrm>
          <a:off x="2195513" y="2349500"/>
          <a:ext cx="4500562" cy="2089150"/>
        </p:xfrm>
        <a:graphic>
          <a:graphicData uri="http://schemas.openxmlformats.org/presentationml/2006/ole">
            <mc:AlternateContent xmlns:mc="http://schemas.openxmlformats.org/markup-compatibility/2006">
              <mc:Choice xmlns:v="urn:schemas-microsoft-com:vml" Requires="v">
                <p:oleObj spid="_x0000_s16405" name="Equation" r:id="rId3" imgW="1587500" imgH="736600" progId="Equation.3">
                  <p:embed/>
                </p:oleObj>
              </mc:Choice>
              <mc:Fallback>
                <p:oleObj name="Equation" r:id="rId3" imgW="1587500" imgH="736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2349500"/>
                        <a:ext cx="4500562" cy="2089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436220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3" name="Picture 2"/>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25656"/>
          <a:stretch/>
        </p:blipFill>
        <p:spPr bwMode="auto">
          <a:xfrm>
            <a:off x="684213" y="1968501"/>
            <a:ext cx="8208962" cy="2745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684" name="Rectangle 3"/>
          <p:cNvSpPr>
            <a:spLocks noChangeArrowheads="1"/>
          </p:cNvSpPr>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defTabSz="685800">
              <a:lnSpc>
                <a:spcPct val="90000"/>
              </a:lnSpc>
              <a:spcBef>
                <a:spcPct val="0"/>
              </a:spcBef>
            </a:pPr>
            <a:r>
              <a:rPr lang="en-US" altLang="ko-KR" sz="3300" dirty="0" smtClean="0">
                <a:latin typeface="+mj-lt"/>
                <a:ea typeface="+mj-ea"/>
                <a:cs typeface="+mj-cs"/>
              </a:rPr>
              <a:t>Color </a:t>
            </a:r>
            <a:r>
              <a:rPr lang="en-US" altLang="ko-KR" sz="3300" dirty="0">
                <a:latin typeface="+mj-lt"/>
                <a:ea typeface="+mj-ea"/>
                <a:cs typeface="+mj-cs"/>
              </a:rPr>
              <a:t>Image </a:t>
            </a:r>
            <a:r>
              <a:rPr lang="en-US" altLang="ko-KR" sz="3300" dirty="0" smtClean="0">
                <a:latin typeface="+mj-lt"/>
                <a:ea typeface="+mj-ea"/>
                <a:cs typeface="+mj-cs"/>
              </a:rPr>
              <a:t>Sharpening: Example</a:t>
            </a:r>
            <a:endParaRPr lang="en-US" altLang="ko-KR" sz="3300" dirty="0">
              <a:latin typeface="+mj-lt"/>
              <a:ea typeface="+mj-ea"/>
              <a:cs typeface="+mj-cs"/>
            </a:endParaRPr>
          </a:p>
        </p:txBody>
      </p:sp>
      <p:sp>
        <p:nvSpPr>
          <p:cNvPr id="71685" name="Text Box 4"/>
          <p:cNvSpPr txBox="1">
            <a:spLocks noChangeArrowheads="1"/>
          </p:cNvSpPr>
          <p:nvPr/>
        </p:nvSpPr>
        <p:spPr bwMode="auto">
          <a:xfrm>
            <a:off x="900113" y="1657350"/>
            <a:ext cx="24495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solidFill>
                  <a:srgbClr val="0000FF"/>
                </a:solidFill>
              </a:rPr>
              <a:t>Sharpening R,G and B</a:t>
            </a:r>
          </a:p>
        </p:txBody>
      </p:sp>
      <p:sp>
        <p:nvSpPr>
          <p:cNvPr id="71686" name="Text Box 5"/>
          <p:cNvSpPr txBox="1">
            <a:spLocks noChangeArrowheads="1"/>
          </p:cNvSpPr>
          <p:nvPr/>
        </p:nvSpPr>
        <p:spPr bwMode="auto">
          <a:xfrm>
            <a:off x="3600450" y="1665288"/>
            <a:ext cx="23399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solidFill>
                  <a:srgbClr val="0000FF"/>
                </a:solidFill>
              </a:rPr>
              <a:t>Sharpening Intensity</a:t>
            </a:r>
          </a:p>
        </p:txBody>
      </p:sp>
      <p:sp>
        <p:nvSpPr>
          <p:cNvPr id="71687" name="Text Box 6"/>
          <p:cNvSpPr txBox="1">
            <a:spLocks noChangeArrowheads="1"/>
          </p:cNvSpPr>
          <p:nvPr/>
        </p:nvSpPr>
        <p:spPr bwMode="auto">
          <a:xfrm>
            <a:off x="6227763" y="1628775"/>
            <a:ext cx="22685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cs typeface="Times New Roman" panose="02020603050405020304" pitchFamily="18" charset="0"/>
              </a:defRPr>
            </a:lvl1pPr>
            <a:lvl2pPr marL="742950" indent="-285750">
              <a:defRPr>
                <a:solidFill>
                  <a:schemeClr val="tx1"/>
                </a:solidFill>
                <a:latin typeface="Tahoma" panose="020B0604030504040204" pitchFamily="34" charset="0"/>
                <a:cs typeface="Times New Roman" panose="02020603050405020304" pitchFamily="18" charset="0"/>
              </a:defRPr>
            </a:lvl2pPr>
            <a:lvl3pPr marL="1143000" indent="-228600">
              <a:defRPr>
                <a:solidFill>
                  <a:schemeClr val="tx1"/>
                </a:solidFill>
                <a:latin typeface="Tahoma" panose="020B0604030504040204" pitchFamily="34" charset="0"/>
                <a:cs typeface="Times New Roman" panose="02020603050405020304" pitchFamily="18" charset="0"/>
              </a:defRPr>
            </a:lvl3pPr>
            <a:lvl4pPr marL="1600200" indent="-228600">
              <a:defRPr>
                <a:solidFill>
                  <a:schemeClr val="tx1"/>
                </a:solidFill>
                <a:latin typeface="Tahoma" panose="020B0604030504040204" pitchFamily="34" charset="0"/>
                <a:cs typeface="Times New Roman" panose="02020603050405020304" pitchFamily="18" charset="0"/>
              </a:defRPr>
            </a:lvl4pPr>
            <a:lvl5pPr marL="2057400" indent="-22860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pPr>
            <a:r>
              <a:rPr lang="en-US" altLang="en-US">
                <a:solidFill>
                  <a:srgbClr val="0000FF"/>
                </a:solidFill>
              </a:rPr>
              <a:t>Difference</a:t>
            </a:r>
            <a:r>
              <a:rPr lang="en-US" altLang="en-US"/>
              <a:t> </a:t>
            </a:r>
          </a:p>
        </p:txBody>
      </p:sp>
    </p:spTree>
    <p:extLst>
      <p:ext uri="{BB962C8B-B14F-4D97-AF65-F5344CB8AC3E}">
        <p14:creationId xmlns:p14="http://schemas.microsoft.com/office/powerpoint/2010/main" val="24416285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endParaRPr lang="en-US" dirty="0"/>
          </a:p>
        </p:txBody>
      </p:sp>
      <p:sp>
        <p:nvSpPr>
          <p:cNvPr id="5" name="Text Placeholder 4"/>
          <p:cNvSpPr>
            <a:spLocks noGrp="1"/>
          </p:cNvSpPr>
          <p:nvPr>
            <p:ph type="body" idx="1"/>
          </p:nvPr>
        </p:nvSpPr>
        <p:spPr/>
        <p:txBody>
          <a:bodyPr>
            <a:normAutofit/>
          </a:bodyPr>
          <a:lstStyle/>
          <a:p>
            <a:r>
              <a:rPr lang="en-US" sz="2400" b="1" dirty="0">
                <a:solidFill>
                  <a:schemeClr val="tx1"/>
                </a:solidFill>
              </a:rPr>
              <a:t>Next Lecture</a:t>
            </a:r>
            <a:r>
              <a:rPr lang="en-US" sz="2400" b="1" dirty="0" smtClean="0">
                <a:solidFill>
                  <a:schemeClr val="tx1"/>
                </a:solidFill>
              </a:rPr>
              <a:t>: </a:t>
            </a:r>
            <a:r>
              <a:rPr lang="en-US" sz="2400" b="1" dirty="0" smtClean="0">
                <a:solidFill>
                  <a:schemeClr val="bg1">
                    <a:lumMod val="50000"/>
                  </a:schemeClr>
                </a:solidFill>
              </a:rPr>
              <a:t>Image Morphology</a:t>
            </a:r>
            <a:endParaRPr lang="en-US" sz="2400" dirty="0">
              <a:solidFill>
                <a:schemeClr val="bg1">
                  <a:lumMod val="50000"/>
                </a:schemeClr>
              </a:solidFill>
            </a:endParaRPr>
          </a:p>
        </p:txBody>
      </p:sp>
    </p:spTree>
    <p:extLst>
      <p:ext uri="{BB962C8B-B14F-4D97-AF65-F5344CB8AC3E}">
        <p14:creationId xmlns:p14="http://schemas.microsoft.com/office/powerpoint/2010/main" val="12201149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model conversion</a:t>
            </a:r>
            <a:endParaRPr lang="en-US" dirty="0"/>
          </a:p>
        </p:txBody>
      </p:sp>
      <p:grpSp>
        <p:nvGrpSpPr>
          <p:cNvPr id="71" name="Group 70"/>
          <p:cNvGrpSpPr/>
          <p:nvPr/>
        </p:nvGrpSpPr>
        <p:grpSpPr>
          <a:xfrm>
            <a:off x="1644178" y="2021984"/>
            <a:ext cx="5855643" cy="3421832"/>
            <a:chOff x="2427668" y="1970468"/>
            <a:chExt cx="5855643" cy="3421832"/>
          </a:xfrm>
        </p:grpSpPr>
        <p:sp>
          <p:nvSpPr>
            <p:cNvPr id="3" name="Cube 2"/>
            <p:cNvSpPr/>
            <p:nvPr/>
          </p:nvSpPr>
          <p:spPr>
            <a:xfrm>
              <a:off x="2427668" y="1992278"/>
              <a:ext cx="5821773" cy="3400022"/>
            </a:xfrm>
            <a:prstGeom prst="cube">
              <a:avLst/>
            </a:prstGeom>
            <a:noFill/>
            <a:ln w="28575">
              <a:solidFill>
                <a:schemeClr val="bg1">
                  <a:lumMod val="50000"/>
                </a:schemeClr>
              </a:solidFill>
            </a:ln>
            <a:scene3d>
              <a:camera prst="isometricOffAxis1Lef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3284114" y="1970468"/>
              <a:ext cx="0" cy="2511379"/>
            </a:xfrm>
            <a:prstGeom prst="line">
              <a:avLst/>
            </a:prstGeom>
            <a:ln>
              <a:solidFill>
                <a:schemeClr val="accent1">
                  <a:lumMod val="75000"/>
                </a:schemeClr>
              </a:solidFill>
              <a:prstDash val="dash"/>
            </a:ln>
            <a:scene3d>
              <a:camera prst="isometricOffAxis1Lef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2427668" y="4481847"/>
              <a:ext cx="856446" cy="888643"/>
            </a:xfrm>
            <a:prstGeom prst="line">
              <a:avLst/>
            </a:prstGeom>
            <a:ln>
              <a:solidFill>
                <a:schemeClr val="accent1">
                  <a:lumMod val="75000"/>
                </a:schemeClr>
              </a:solidFill>
              <a:prstDash val="dash"/>
            </a:ln>
            <a:scene3d>
              <a:camera prst="isometricOffAxis1Left">
                <a:rot lat="0" lon="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3284114" y="4481847"/>
              <a:ext cx="4999197" cy="42068"/>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1969370" y="2565280"/>
            <a:ext cx="4566833" cy="2484301"/>
            <a:chOff x="2096852" y="2550472"/>
            <a:chExt cx="4566833" cy="2484301"/>
          </a:xfrm>
        </p:grpSpPr>
        <p:cxnSp>
          <p:nvCxnSpPr>
            <p:cNvPr id="72" name="Straight Connector 71"/>
            <p:cNvCxnSpPr/>
            <p:nvPr/>
          </p:nvCxnSpPr>
          <p:spPr>
            <a:xfrm>
              <a:off x="4384737" y="2606655"/>
              <a:ext cx="0" cy="2380353"/>
            </a:xfrm>
            <a:prstGeom prst="line">
              <a:avLst/>
            </a:prstGeom>
            <a:ln w="38100">
              <a:solidFill>
                <a:srgbClr val="C00000"/>
              </a:solidFill>
              <a:prstDash val="lgDash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165794" y="3437089"/>
              <a:ext cx="2260544" cy="1596155"/>
            </a:xfrm>
            <a:prstGeom prst="line">
              <a:avLst/>
            </a:prstGeom>
            <a:ln w="28575"/>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a:xfrm flipV="1">
              <a:off x="4379382" y="4868149"/>
              <a:ext cx="1583579" cy="154651"/>
            </a:xfrm>
            <a:prstGeom prst="line">
              <a:avLst/>
            </a:prstGeom>
            <a:ln w="28575"/>
          </p:spPr>
          <p:style>
            <a:lnRef idx="1">
              <a:schemeClr val="dk1"/>
            </a:lnRef>
            <a:fillRef idx="0">
              <a:schemeClr val="dk1"/>
            </a:fillRef>
            <a:effectRef idx="0">
              <a:schemeClr val="dk1"/>
            </a:effectRef>
            <a:fontRef idx="minor">
              <a:schemeClr val="tx1"/>
            </a:fontRef>
          </p:style>
        </p:cxnSp>
        <p:cxnSp>
          <p:nvCxnSpPr>
            <p:cNvPr id="75" name="Straight Connector 74"/>
            <p:cNvCxnSpPr/>
            <p:nvPr/>
          </p:nvCxnSpPr>
          <p:spPr>
            <a:xfrm flipH="1">
              <a:off x="4365623" y="4337070"/>
              <a:ext cx="701264" cy="696174"/>
            </a:xfrm>
            <a:prstGeom prst="line">
              <a:avLst/>
            </a:prstGeom>
            <a:ln w="28575"/>
          </p:spPr>
          <p:style>
            <a:lnRef idx="1">
              <a:schemeClr val="dk1"/>
            </a:lnRef>
            <a:fillRef idx="0">
              <a:schemeClr val="dk1"/>
            </a:fillRef>
            <a:effectRef idx="0">
              <a:schemeClr val="dk1"/>
            </a:effectRef>
            <a:fontRef idx="minor">
              <a:schemeClr val="tx1"/>
            </a:fontRef>
          </p:style>
        </p:cxnSp>
        <p:cxnSp>
          <p:nvCxnSpPr>
            <p:cNvPr id="76" name="Straight Connector 75"/>
            <p:cNvCxnSpPr/>
            <p:nvPr/>
          </p:nvCxnSpPr>
          <p:spPr>
            <a:xfrm>
              <a:off x="4365623" y="2586264"/>
              <a:ext cx="2260544" cy="1596155"/>
            </a:xfrm>
            <a:prstGeom prst="line">
              <a:avLst/>
            </a:prstGeom>
            <a:ln w="28575"/>
          </p:spPr>
          <p:style>
            <a:lnRef idx="1">
              <a:schemeClr val="dk1"/>
            </a:lnRef>
            <a:fillRef idx="0">
              <a:schemeClr val="dk1"/>
            </a:fillRef>
            <a:effectRef idx="0">
              <a:schemeClr val="dk1"/>
            </a:effectRef>
            <a:fontRef idx="minor">
              <a:schemeClr val="tx1"/>
            </a:fontRef>
          </p:style>
        </p:cxnSp>
        <p:cxnSp>
          <p:nvCxnSpPr>
            <p:cNvPr id="77" name="Straight Connector 76"/>
            <p:cNvCxnSpPr/>
            <p:nvPr/>
          </p:nvCxnSpPr>
          <p:spPr>
            <a:xfrm flipV="1">
              <a:off x="5052768" y="4182419"/>
              <a:ext cx="1583579" cy="154651"/>
            </a:xfrm>
            <a:prstGeom prst="line">
              <a:avLst/>
            </a:prstGeom>
            <a:ln w="28575"/>
          </p:spPr>
          <p:style>
            <a:lnRef idx="1">
              <a:schemeClr val="dk1"/>
            </a:lnRef>
            <a:fillRef idx="0">
              <a:schemeClr val="dk1"/>
            </a:fillRef>
            <a:effectRef idx="0">
              <a:schemeClr val="dk1"/>
            </a:effectRef>
            <a:fontRef idx="minor">
              <a:schemeClr val="tx1"/>
            </a:fontRef>
          </p:style>
        </p:cxnSp>
        <p:cxnSp>
          <p:nvCxnSpPr>
            <p:cNvPr id="78" name="Straight Connector 77"/>
            <p:cNvCxnSpPr/>
            <p:nvPr/>
          </p:nvCxnSpPr>
          <p:spPr>
            <a:xfrm flipH="1">
              <a:off x="5924903" y="4202810"/>
              <a:ext cx="701264" cy="696174"/>
            </a:xfrm>
            <a:prstGeom prst="line">
              <a:avLst/>
            </a:prstGeom>
            <a:ln w="28575"/>
          </p:spPr>
          <p:style>
            <a:lnRef idx="1">
              <a:schemeClr val="dk1"/>
            </a:lnRef>
            <a:fillRef idx="0">
              <a:schemeClr val="dk1"/>
            </a:fillRef>
            <a:effectRef idx="0">
              <a:schemeClr val="dk1"/>
            </a:effectRef>
            <a:fontRef idx="minor">
              <a:schemeClr val="tx1"/>
            </a:fontRef>
          </p:style>
        </p:cxnSp>
        <p:sp>
          <p:nvSpPr>
            <p:cNvPr id="79" name="Oval 78"/>
            <p:cNvSpPr/>
            <p:nvPr/>
          </p:nvSpPr>
          <p:spPr>
            <a:xfrm>
              <a:off x="6551930" y="4136794"/>
              <a:ext cx="111755" cy="111755"/>
            </a:xfrm>
            <a:prstGeom prst="ellipse">
              <a:avLst/>
            </a:prstGeom>
            <a:solidFill>
              <a:srgbClr val="FF00FF"/>
            </a:solidFill>
            <a:ln>
              <a:solidFill>
                <a:srgbClr val="FF00FF"/>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Oval 79"/>
            <p:cNvSpPr/>
            <p:nvPr/>
          </p:nvSpPr>
          <p:spPr>
            <a:xfrm>
              <a:off x="4339038" y="4923018"/>
              <a:ext cx="111755" cy="111755"/>
            </a:xfrm>
            <a:prstGeom prst="ellipse">
              <a:avLst/>
            </a:prstGeom>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2" name="Straight Connector 81"/>
            <p:cNvCxnSpPr/>
            <p:nvPr/>
          </p:nvCxnSpPr>
          <p:spPr>
            <a:xfrm flipH="1">
              <a:off x="2124193" y="2740915"/>
              <a:ext cx="701264" cy="696174"/>
            </a:xfrm>
            <a:prstGeom prst="line">
              <a:avLst/>
            </a:prstGeom>
            <a:ln w="28575"/>
          </p:spPr>
          <p:style>
            <a:lnRef idx="1">
              <a:schemeClr val="dk1"/>
            </a:lnRef>
            <a:fillRef idx="0">
              <a:schemeClr val="dk1"/>
            </a:fillRef>
            <a:effectRef idx="0">
              <a:schemeClr val="dk1"/>
            </a:effectRef>
            <a:fontRef idx="minor">
              <a:schemeClr val="tx1"/>
            </a:fontRef>
          </p:style>
        </p:cxnSp>
        <p:cxnSp>
          <p:nvCxnSpPr>
            <p:cNvPr id="83" name="Straight Connector 82"/>
            <p:cNvCxnSpPr/>
            <p:nvPr/>
          </p:nvCxnSpPr>
          <p:spPr>
            <a:xfrm flipV="1">
              <a:off x="2811338" y="2586264"/>
              <a:ext cx="1583579" cy="154651"/>
            </a:xfrm>
            <a:prstGeom prst="line">
              <a:avLst/>
            </a:prstGeom>
            <a:ln w="28575"/>
          </p:spPr>
          <p:style>
            <a:lnRef idx="1">
              <a:schemeClr val="dk1"/>
            </a:lnRef>
            <a:fillRef idx="0">
              <a:schemeClr val="dk1"/>
            </a:fillRef>
            <a:effectRef idx="0">
              <a:schemeClr val="dk1"/>
            </a:effectRef>
            <a:fontRef idx="minor">
              <a:schemeClr val="tx1"/>
            </a:fontRef>
          </p:style>
        </p:cxnSp>
        <p:cxnSp>
          <p:nvCxnSpPr>
            <p:cNvPr id="84" name="Straight Connector 83"/>
            <p:cNvCxnSpPr/>
            <p:nvPr/>
          </p:nvCxnSpPr>
          <p:spPr>
            <a:xfrm flipH="1">
              <a:off x="3683473" y="2606655"/>
              <a:ext cx="701264" cy="696174"/>
            </a:xfrm>
            <a:prstGeom prst="line">
              <a:avLst/>
            </a:prstGeom>
            <a:ln w="28575"/>
          </p:spPr>
          <p:style>
            <a:lnRef idx="1">
              <a:schemeClr val="dk1"/>
            </a:lnRef>
            <a:fillRef idx="0">
              <a:schemeClr val="dk1"/>
            </a:fillRef>
            <a:effectRef idx="0">
              <a:schemeClr val="dk1"/>
            </a:effectRef>
            <a:fontRef idx="minor">
              <a:schemeClr val="tx1"/>
            </a:fontRef>
          </p:style>
        </p:cxnSp>
        <p:cxnSp>
          <p:nvCxnSpPr>
            <p:cNvPr id="85" name="Straight Connector 84"/>
            <p:cNvCxnSpPr/>
            <p:nvPr/>
          </p:nvCxnSpPr>
          <p:spPr>
            <a:xfrm flipV="1">
              <a:off x="2137952" y="3271994"/>
              <a:ext cx="1583579" cy="154651"/>
            </a:xfrm>
            <a:prstGeom prst="line">
              <a:avLst/>
            </a:prstGeom>
            <a:ln w="28575"/>
          </p:spPr>
          <p:style>
            <a:lnRef idx="1">
              <a:schemeClr val="dk1"/>
            </a:lnRef>
            <a:fillRef idx="0">
              <a:schemeClr val="dk1"/>
            </a:fillRef>
            <a:effectRef idx="0">
              <a:schemeClr val="dk1"/>
            </a:effectRef>
            <a:fontRef idx="minor">
              <a:schemeClr val="tx1"/>
            </a:fontRef>
          </p:style>
        </p:cxnSp>
        <p:cxnSp>
          <p:nvCxnSpPr>
            <p:cNvPr id="86" name="Straight Connector 85"/>
            <p:cNvCxnSpPr/>
            <p:nvPr/>
          </p:nvCxnSpPr>
          <p:spPr>
            <a:xfrm>
              <a:off x="3671167" y="3268503"/>
              <a:ext cx="2260544" cy="1596155"/>
            </a:xfrm>
            <a:prstGeom prst="line">
              <a:avLst/>
            </a:prstGeom>
            <a:ln w="28575"/>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a:xfrm>
              <a:off x="2825028" y="2754410"/>
              <a:ext cx="2260544" cy="1596155"/>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88" name="Oval 87"/>
            <p:cNvSpPr/>
            <p:nvPr/>
          </p:nvSpPr>
          <p:spPr>
            <a:xfrm>
              <a:off x="5879483" y="4819085"/>
              <a:ext cx="111755" cy="111755"/>
            </a:xfrm>
            <a:prstGeom prst="ellipse">
              <a:avLst/>
            </a:prstGeom>
            <a:solidFill>
              <a:srgbClr val="0000FF"/>
            </a:solidFill>
            <a:ln>
              <a:solidFill>
                <a:srgbClr val="0000FF"/>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9" name="Oval 88"/>
            <p:cNvSpPr/>
            <p:nvPr/>
          </p:nvSpPr>
          <p:spPr>
            <a:xfrm>
              <a:off x="4990162" y="4291951"/>
              <a:ext cx="111755" cy="111755"/>
            </a:xfrm>
            <a:prstGeom prst="ellipse">
              <a:avLst/>
            </a:prstGeom>
            <a:solidFill>
              <a:srgbClr val="FF0000"/>
            </a:solidFill>
            <a:ln>
              <a:solidFill>
                <a:srgbClr val="FF000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Oval 89"/>
            <p:cNvSpPr/>
            <p:nvPr/>
          </p:nvSpPr>
          <p:spPr>
            <a:xfrm>
              <a:off x="4309744" y="2550472"/>
              <a:ext cx="111755" cy="111755"/>
            </a:xfrm>
            <a:prstGeom prst="ellipse">
              <a:avLst/>
            </a:prstGeom>
            <a:solidFill>
              <a:schemeClr val="bg1"/>
            </a:solidFill>
            <a:ln>
              <a:solidFill>
                <a:schemeClr val="tx1">
                  <a:lumMod val="95000"/>
                  <a:lumOff val="5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p:cNvSpPr/>
            <p:nvPr/>
          </p:nvSpPr>
          <p:spPr>
            <a:xfrm>
              <a:off x="2096852" y="3336696"/>
              <a:ext cx="111755" cy="111755"/>
            </a:xfrm>
            <a:prstGeom prst="ellipse">
              <a:avLst/>
            </a:prstGeom>
            <a:solidFill>
              <a:srgbClr val="00FF00"/>
            </a:solidFill>
            <a:ln>
              <a:solidFill>
                <a:srgbClr val="00FF0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Oval 91"/>
            <p:cNvSpPr/>
            <p:nvPr/>
          </p:nvSpPr>
          <p:spPr>
            <a:xfrm>
              <a:off x="3637297" y="3232763"/>
              <a:ext cx="111755" cy="111755"/>
            </a:xfrm>
            <a:prstGeom prst="ellipse">
              <a:avLst/>
            </a:prstGeom>
            <a:solidFill>
              <a:srgbClr val="00B0F0"/>
            </a:solidFill>
            <a:ln>
              <a:solidFill>
                <a:srgbClr val="00B0F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Oval 92"/>
            <p:cNvSpPr/>
            <p:nvPr/>
          </p:nvSpPr>
          <p:spPr>
            <a:xfrm>
              <a:off x="2747976" y="2705629"/>
              <a:ext cx="111755" cy="111755"/>
            </a:xfrm>
            <a:prstGeom prst="ellipse">
              <a:avLst/>
            </a:prstGeom>
            <a:solidFill>
              <a:srgbClr val="FFFF00"/>
            </a:solidFill>
            <a:ln>
              <a:solidFill>
                <a:srgbClr val="FFFF0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81607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1874609" y="1349582"/>
            <a:ext cx="4971245" cy="3605751"/>
          </a:xfrm>
          <a:prstGeom prst="rect">
            <a:avLst/>
          </a:prstGeom>
          <a:solidFill>
            <a:schemeClr val="accent4">
              <a:lumMod val="60000"/>
              <a:lumOff val="40000"/>
            </a:schemeClr>
          </a:solidFill>
          <a:ln>
            <a:solidFill>
              <a:schemeClr val="tx1">
                <a:lumMod val="95000"/>
                <a:lumOff val="5000"/>
              </a:schemeClr>
            </a:solidFill>
          </a:ln>
          <a:scene3d>
            <a:camera prst="isometricOffAxis1Top">
              <a:rot lat="17758077" lon="4070971" rev="1751033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Color model conversion</a:t>
            </a:r>
            <a:endParaRPr lang="en-US" dirty="0"/>
          </a:p>
        </p:txBody>
      </p:sp>
      <p:grpSp>
        <p:nvGrpSpPr>
          <p:cNvPr id="94" name="Group 93"/>
          <p:cNvGrpSpPr/>
          <p:nvPr/>
        </p:nvGrpSpPr>
        <p:grpSpPr>
          <a:xfrm>
            <a:off x="745877" y="2024367"/>
            <a:ext cx="7074423" cy="3848399"/>
            <a:chOff x="2096852" y="2550472"/>
            <a:chExt cx="4566833" cy="2484301"/>
          </a:xfrm>
        </p:grpSpPr>
        <p:cxnSp>
          <p:nvCxnSpPr>
            <p:cNvPr id="72" name="Straight Connector 71"/>
            <p:cNvCxnSpPr/>
            <p:nvPr/>
          </p:nvCxnSpPr>
          <p:spPr>
            <a:xfrm>
              <a:off x="4384737" y="2606655"/>
              <a:ext cx="0" cy="2380353"/>
            </a:xfrm>
            <a:prstGeom prst="line">
              <a:avLst/>
            </a:prstGeom>
            <a:ln w="28575">
              <a:solidFill>
                <a:srgbClr val="C00000"/>
              </a:solidFill>
              <a:prstDash val="lgDash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165794" y="3437089"/>
              <a:ext cx="2260544" cy="1596155"/>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a:xfrm flipV="1">
              <a:off x="4379382" y="4868149"/>
              <a:ext cx="1583579" cy="154651"/>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75" name="Straight Connector 74"/>
            <p:cNvCxnSpPr/>
            <p:nvPr/>
          </p:nvCxnSpPr>
          <p:spPr>
            <a:xfrm flipH="1">
              <a:off x="4365623" y="4337070"/>
              <a:ext cx="701264" cy="696174"/>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76" name="Straight Connector 75"/>
            <p:cNvCxnSpPr/>
            <p:nvPr/>
          </p:nvCxnSpPr>
          <p:spPr>
            <a:xfrm>
              <a:off x="4365623" y="2586264"/>
              <a:ext cx="2260544" cy="1596155"/>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77" name="Straight Connector 76"/>
            <p:cNvCxnSpPr/>
            <p:nvPr/>
          </p:nvCxnSpPr>
          <p:spPr>
            <a:xfrm flipV="1">
              <a:off x="5052768" y="4182419"/>
              <a:ext cx="1583579" cy="154651"/>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78" name="Straight Connector 77"/>
            <p:cNvCxnSpPr/>
            <p:nvPr/>
          </p:nvCxnSpPr>
          <p:spPr>
            <a:xfrm flipH="1">
              <a:off x="5924903" y="4202810"/>
              <a:ext cx="701264" cy="696174"/>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79" name="Oval 78"/>
            <p:cNvSpPr/>
            <p:nvPr/>
          </p:nvSpPr>
          <p:spPr>
            <a:xfrm>
              <a:off x="6551930" y="4136794"/>
              <a:ext cx="111755" cy="111755"/>
            </a:xfrm>
            <a:prstGeom prst="ellipse">
              <a:avLst/>
            </a:prstGeom>
            <a:solidFill>
              <a:srgbClr val="FF00FF"/>
            </a:solidFill>
            <a:ln w="28575">
              <a:solidFill>
                <a:schemeClr val="bg1">
                  <a:lumMod val="50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Oval 79"/>
            <p:cNvSpPr/>
            <p:nvPr/>
          </p:nvSpPr>
          <p:spPr>
            <a:xfrm>
              <a:off x="4339038" y="4923018"/>
              <a:ext cx="111755" cy="111755"/>
            </a:xfrm>
            <a:prstGeom prst="ellipse">
              <a:avLst/>
            </a:prstGeom>
            <a:ln w="28575">
              <a:solidFill>
                <a:schemeClr val="bg1">
                  <a:lumMod val="50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2" name="Straight Connector 81"/>
            <p:cNvCxnSpPr/>
            <p:nvPr/>
          </p:nvCxnSpPr>
          <p:spPr>
            <a:xfrm flipH="1">
              <a:off x="2124193" y="2740915"/>
              <a:ext cx="701264" cy="696174"/>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3" name="Straight Connector 82"/>
            <p:cNvCxnSpPr/>
            <p:nvPr/>
          </p:nvCxnSpPr>
          <p:spPr>
            <a:xfrm flipV="1">
              <a:off x="2811338" y="2586264"/>
              <a:ext cx="1583579" cy="154651"/>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4" name="Straight Connector 83"/>
            <p:cNvCxnSpPr/>
            <p:nvPr/>
          </p:nvCxnSpPr>
          <p:spPr>
            <a:xfrm flipH="1">
              <a:off x="3683473" y="2606655"/>
              <a:ext cx="701264" cy="696174"/>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5" name="Straight Connector 84"/>
            <p:cNvCxnSpPr/>
            <p:nvPr/>
          </p:nvCxnSpPr>
          <p:spPr>
            <a:xfrm flipV="1">
              <a:off x="2137952" y="3271994"/>
              <a:ext cx="1583579" cy="154651"/>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6" name="Straight Connector 85"/>
            <p:cNvCxnSpPr/>
            <p:nvPr/>
          </p:nvCxnSpPr>
          <p:spPr>
            <a:xfrm>
              <a:off x="3671167" y="3268503"/>
              <a:ext cx="2260544" cy="1596155"/>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a:xfrm>
              <a:off x="2825028" y="2754410"/>
              <a:ext cx="2260544" cy="1596155"/>
            </a:xfrm>
            <a:prstGeom prst="line">
              <a:avLst/>
            </a:prstGeom>
            <a:ln w="28575">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
          <p:nvSpPr>
            <p:cNvPr id="88" name="Oval 87"/>
            <p:cNvSpPr/>
            <p:nvPr/>
          </p:nvSpPr>
          <p:spPr>
            <a:xfrm>
              <a:off x="5879483" y="4819085"/>
              <a:ext cx="111755" cy="111755"/>
            </a:xfrm>
            <a:prstGeom prst="ellipse">
              <a:avLst/>
            </a:prstGeom>
            <a:solidFill>
              <a:srgbClr val="0000FF"/>
            </a:solidFill>
            <a:ln w="28575">
              <a:solidFill>
                <a:schemeClr val="bg1">
                  <a:lumMod val="50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9" name="Oval 88"/>
            <p:cNvSpPr/>
            <p:nvPr/>
          </p:nvSpPr>
          <p:spPr>
            <a:xfrm>
              <a:off x="4990162" y="4291951"/>
              <a:ext cx="111755" cy="111755"/>
            </a:xfrm>
            <a:prstGeom prst="ellipse">
              <a:avLst/>
            </a:prstGeom>
            <a:solidFill>
              <a:srgbClr val="FF0000"/>
            </a:solidFill>
            <a:ln w="28575">
              <a:solidFill>
                <a:schemeClr val="bg1">
                  <a:lumMod val="50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Oval 89"/>
            <p:cNvSpPr/>
            <p:nvPr/>
          </p:nvSpPr>
          <p:spPr>
            <a:xfrm>
              <a:off x="4309744" y="2550472"/>
              <a:ext cx="111755" cy="111755"/>
            </a:xfrm>
            <a:prstGeom prst="ellipse">
              <a:avLst/>
            </a:prstGeom>
            <a:solidFill>
              <a:schemeClr val="bg1"/>
            </a:solidFill>
            <a:ln w="28575">
              <a:solidFill>
                <a:schemeClr val="bg1">
                  <a:lumMod val="50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p:cNvSpPr/>
            <p:nvPr/>
          </p:nvSpPr>
          <p:spPr>
            <a:xfrm>
              <a:off x="2096852" y="3336696"/>
              <a:ext cx="111755" cy="111755"/>
            </a:xfrm>
            <a:prstGeom prst="ellipse">
              <a:avLst/>
            </a:prstGeom>
            <a:solidFill>
              <a:srgbClr val="00FF00"/>
            </a:solidFill>
            <a:ln w="28575">
              <a:solidFill>
                <a:schemeClr val="bg1">
                  <a:lumMod val="50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Oval 91"/>
            <p:cNvSpPr/>
            <p:nvPr/>
          </p:nvSpPr>
          <p:spPr>
            <a:xfrm>
              <a:off x="3637297" y="3232763"/>
              <a:ext cx="111755" cy="111755"/>
            </a:xfrm>
            <a:prstGeom prst="ellipse">
              <a:avLst/>
            </a:prstGeom>
            <a:solidFill>
              <a:srgbClr val="00B0F0"/>
            </a:solidFill>
            <a:ln w="28575">
              <a:solidFill>
                <a:schemeClr val="bg1">
                  <a:lumMod val="50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Oval 92"/>
            <p:cNvSpPr/>
            <p:nvPr/>
          </p:nvSpPr>
          <p:spPr>
            <a:xfrm>
              <a:off x="2747976" y="2705629"/>
              <a:ext cx="111755" cy="111755"/>
            </a:xfrm>
            <a:prstGeom prst="ellipse">
              <a:avLst/>
            </a:prstGeom>
            <a:solidFill>
              <a:srgbClr val="FFFF00"/>
            </a:solidFill>
            <a:ln w="28575">
              <a:solidFill>
                <a:schemeClr val="bg1">
                  <a:lumMod val="50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1" name="Oval 50"/>
          <p:cNvSpPr/>
          <p:nvPr/>
        </p:nvSpPr>
        <p:spPr>
          <a:xfrm>
            <a:off x="5221610" y="3065899"/>
            <a:ext cx="173118" cy="173118"/>
          </a:xfrm>
          <a:prstGeom prst="ellipse">
            <a:avLst/>
          </a:prstGeom>
          <a:solidFill>
            <a:srgbClr val="0000FF"/>
          </a:solidFill>
          <a:ln>
            <a:solidFill>
              <a:schemeClr val="bg1">
                <a:lumMod val="50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Oval 56"/>
          <p:cNvSpPr/>
          <p:nvPr/>
        </p:nvSpPr>
        <p:spPr>
          <a:xfrm>
            <a:off x="4205949" y="3065899"/>
            <a:ext cx="173118" cy="173118"/>
          </a:xfrm>
          <a:prstGeom prst="ellipse">
            <a:avLst/>
          </a:prstGeom>
          <a:solidFill>
            <a:srgbClr val="C00000"/>
          </a:solidFill>
          <a:ln>
            <a:solidFill>
              <a:srgbClr val="C0000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TextBox 29"/>
          <p:cNvSpPr txBox="1"/>
          <p:nvPr/>
        </p:nvSpPr>
        <p:spPr>
          <a:xfrm>
            <a:off x="4478225" y="1843137"/>
            <a:ext cx="1548822" cy="400110"/>
          </a:xfrm>
          <a:prstGeom prst="rect">
            <a:avLst/>
          </a:prstGeom>
          <a:noFill/>
        </p:spPr>
        <p:txBody>
          <a:bodyPr wrap="none" rtlCol="0">
            <a:spAutoFit/>
          </a:bodyPr>
          <a:lstStyle/>
          <a:p>
            <a:r>
              <a:rPr lang="en-US" sz="2000" b="1" dirty="0" smtClean="0"/>
              <a:t>Intensity (I)</a:t>
            </a:r>
            <a:endParaRPr lang="en-US" sz="2000" b="1" dirty="0"/>
          </a:p>
        </p:txBody>
      </p:sp>
      <p:cxnSp>
        <p:nvCxnSpPr>
          <p:cNvPr id="32" name="Straight Arrow Connector 31"/>
          <p:cNvCxnSpPr>
            <a:stCxn id="30" idx="2"/>
            <a:endCxn id="57" idx="7"/>
          </p:cNvCxnSpPr>
          <p:nvPr/>
        </p:nvCxnSpPr>
        <p:spPr>
          <a:xfrm flipH="1">
            <a:off x="4353714" y="2243247"/>
            <a:ext cx="898922" cy="8480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51" idx="2"/>
            <a:endCxn id="57" idx="6"/>
          </p:cNvCxnSpPr>
          <p:nvPr/>
        </p:nvCxnSpPr>
        <p:spPr>
          <a:xfrm flipH="1">
            <a:off x="4379067" y="3152458"/>
            <a:ext cx="842543" cy="0"/>
          </a:xfrm>
          <a:prstGeom prst="line">
            <a:avLst/>
          </a:prstGeom>
          <a:ln w="28575"/>
        </p:spPr>
        <p:style>
          <a:lnRef idx="1">
            <a:schemeClr val="dk1"/>
          </a:lnRef>
          <a:fillRef idx="0">
            <a:schemeClr val="dk1"/>
          </a:fillRef>
          <a:effectRef idx="0">
            <a:schemeClr val="dk1"/>
          </a:effectRef>
          <a:fontRef idx="minor">
            <a:schemeClr val="tx1"/>
          </a:fontRef>
        </p:style>
      </p:cxnSp>
      <p:sp>
        <p:nvSpPr>
          <p:cNvPr id="81" name="TextBox 80"/>
          <p:cNvSpPr txBox="1"/>
          <p:nvPr/>
        </p:nvSpPr>
        <p:spPr>
          <a:xfrm>
            <a:off x="6981298" y="3445201"/>
            <a:ext cx="1864613" cy="400110"/>
          </a:xfrm>
          <a:prstGeom prst="rect">
            <a:avLst/>
          </a:prstGeom>
          <a:noFill/>
        </p:spPr>
        <p:txBody>
          <a:bodyPr wrap="none" rtlCol="0">
            <a:spAutoFit/>
          </a:bodyPr>
          <a:lstStyle/>
          <a:p>
            <a:r>
              <a:rPr lang="en-US" sz="2000" b="1" dirty="0" smtClean="0"/>
              <a:t>Saturation (S)</a:t>
            </a:r>
            <a:endParaRPr lang="en-US" sz="2000" b="1" dirty="0"/>
          </a:p>
        </p:txBody>
      </p:sp>
      <p:cxnSp>
        <p:nvCxnSpPr>
          <p:cNvPr id="44" name="Elbow Connector 43"/>
          <p:cNvCxnSpPr>
            <a:stCxn id="81" idx="1"/>
          </p:cNvCxnSpPr>
          <p:nvPr/>
        </p:nvCxnSpPr>
        <p:spPr>
          <a:xfrm rot="10800000">
            <a:off x="4905944" y="3157876"/>
            <a:ext cx="2075354" cy="487381"/>
          </a:xfrm>
          <a:prstGeom prst="bentConnector3">
            <a:avLst>
              <a:gd name="adj1" fmla="val 99807"/>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485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left)">
                                      <p:cBhvr>
                                        <p:cTn id="25" dur="500"/>
                                        <p:tgtEl>
                                          <p:spTgt spid="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par>
                                <p:cTn id="29" presetID="10"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57" grpId="0" animBg="1"/>
      <p:bldP spid="30" grpId="0"/>
      <p:bldP spid="8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9750" y="3820757"/>
            <a:ext cx="4971245" cy="3605751"/>
          </a:xfrm>
          <a:prstGeom prst="rect">
            <a:avLst/>
          </a:prstGeom>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Color model conversion</a:t>
            </a:r>
            <a:endParaRPr lang="en-US" dirty="0"/>
          </a:p>
        </p:txBody>
      </p:sp>
      <p:grpSp>
        <p:nvGrpSpPr>
          <p:cNvPr id="94" name="Group 93"/>
          <p:cNvGrpSpPr/>
          <p:nvPr/>
        </p:nvGrpSpPr>
        <p:grpSpPr>
          <a:xfrm>
            <a:off x="628650" y="2565280"/>
            <a:ext cx="4566833" cy="2484301"/>
            <a:chOff x="2096852" y="2550472"/>
            <a:chExt cx="4566833" cy="2484301"/>
          </a:xfrm>
        </p:grpSpPr>
        <p:cxnSp>
          <p:nvCxnSpPr>
            <p:cNvPr id="72" name="Straight Connector 71"/>
            <p:cNvCxnSpPr/>
            <p:nvPr/>
          </p:nvCxnSpPr>
          <p:spPr>
            <a:xfrm>
              <a:off x="4384737" y="2606655"/>
              <a:ext cx="0" cy="2380353"/>
            </a:xfrm>
            <a:prstGeom prst="line">
              <a:avLst/>
            </a:prstGeom>
            <a:ln w="38100">
              <a:solidFill>
                <a:schemeClr val="bg1">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165794" y="3437089"/>
              <a:ext cx="2260544" cy="1596155"/>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a:xfrm flipV="1">
              <a:off x="4379382" y="4868149"/>
              <a:ext cx="1583579" cy="154651"/>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75" name="Straight Connector 74"/>
            <p:cNvCxnSpPr/>
            <p:nvPr/>
          </p:nvCxnSpPr>
          <p:spPr>
            <a:xfrm flipH="1">
              <a:off x="4365623" y="4337070"/>
              <a:ext cx="701264" cy="696174"/>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76" name="Straight Connector 75"/>
            <p:cNvCxnSpPr/>
            <p:nvPr/>
          </p:nvCxnSpPr>
          <p:spPr>
            <a:xfrm>
              <a:off x="4365623" y="2586264"/>
              <a:ext cx="2260544" cy="1596155"/>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77" name="Straight Connector 76"/>
            <p:cNvCxnSpPr/>
            <p:nvPr/>
          </p:nvCxnSpPr>
          <p:spPr>
            <a:xfrm flipV="1">
              <a:off x="5052768" y="4182419"/>
              <a:ext cx="1583579" cy="154651"/>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78" name="Straight Connector 77"/>
            <p:cNvCxnSpPr/>
            <p:nvPr/>
          </p:nvCxnSpPr>
          <p:spPr>
            <a:xfrm flipH="1">
              <a:off x="5924903" y="4202810"/>
              <a:ext cx="701264" cy="696174"/>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79" name="Oval 78"/>
            <p:cNvSpPr/>
            <p:nvPr/>
          </p:nvSpPr>
          <p:spPr>
            <a:xfrm>
              <a:off x="6551930" y="4136794"/>
              <a:ext cx="111755" cy="111755"/>
            </a:xfrm>
            <a:prstGeom prst="ellipse">
              <a:avLst/>
            </a:prstGeom>
            <a:solidFill>
              <a:srgbClr val="FF00FF"/>
            </a:solidFill>
            <a:ln>
              <a:solidFill>
                <a:schemeClr val="bg1">
                  <a:lumMod val="50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Oval 79"/>
            <p:cNvSpPr/>
            <p:nvPr/>
          </p:nvSpPr>
          <p:spPr>
            <a:xfrm>
              <a:off x="4339038" y="4923018"/>
              <a:ext cx="111755" cy="111755"/>
            </a:xfrm>
            <a:prstGeom prst="ellipse">
              <a:avLst/>
            </a:prstGeom>
            <a:ln>
              <a:solidFill>
                <a:schemeClr val="bg1">
                  <a:lumMod val="50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2" name="Straight Connector 81"/>
            <p:cNvCxnSpPr/>
            <p:nvPr/>
          </p:nvCxnSpPr>
          <p:spPr>
            <a:xfrm flipH="1">
              <a:off x="2124193" y="2740915"/>
              <a:ext cx="701264" cy="696174"/>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3" name="Straight Connector 82"/>
            <p:cNvCxnSpPr/>
            <p:nvPr/>
          </p:nvCxnSpPr>
          <p:spPr>
            <a:xfrm flipV="1">
              <a:off x="2811338" y="2586264"/>
              <a:ext cx="1583579" cy="154651"/>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4" name="Straight Connector 83"/>
            <p:cNvCxnSpPr/>
            <p:nvPr/>
          </p:nvCxnSpPr>
          <p:spPr>
            <a:xfrm flipH="1">
              <a:off x="3683473" y="2606655"/>
              <a:ext cx="701264" cy="696174"/>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5" name="Straight Connector 84"/>
            <p:cNvCxnSpPr/>
            <p:nvPr/>
          </p:nvCxnSpPr>
          <p:spPr>
            <a:xfrm flipV="1">
              <a:off x="2137952" y="3271994"/>
              <a:ext cx="1583579" cy="154651"/>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6" name="Straight Connector 85"/>
            <p:cNvCxnSpPr/>
            <p:nvPr/>
          </p:nvCxnSpPr>
          <p:spPr>
            <a:xfrm>
              <a:off x="3671167" y="3268503"/>
              <a:ext cx="2260544" cy="1596155"/>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a:xfrm>
              <a:off x="2825028" y="2754410"/>
              <a:ext cx="2260544" cy="1596155"/>
            </a:xfrm>
            <a:prstGeom prst="line">
              <a:avLst/>
            </a:prstGeom>
            <a:ln w="28575">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
          <p:nvSpPr>
            <p:cNvPr id="88" name="Oval 87"/>
            <p:cNvSpPr/>
            <p:nvPr/>
          </p:nvSpPr>
          <p:spPr>
            <a:xfrm>
              <a:off x="5879483" y="4819085"/>
              <a:ext cx="111755" cy="111755"/>
            </a:xfrm>
            <a:prstGeom prst="ellipse">
              <a:avLst/>
            </a:prstGeom>
            <a:solidFill>
              <a:srgbClr val="0000FF"/>
            </a:solidFill>
            <a:ln>
              <a:solidFill>
                <a:schemeClr val="bg1">
                  <a:lumMod val="50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9" name="Oval 88"/>
            <p:cNvSpPr/>
            <p:nvPr/>
          </p:nvSpPr>
          <p:spPr>
            <a:xfrm>
              <a:off x="4990162" y="4291951"/>
              <a:ext cx="111755" cy="111755"/>
            </a:xfrm>
            <a:prstGeom prst="ellipse">
              <a:avLst/>
            </a:prstGeom>
            <a:solidFill>
              <a:srgbClr val="FF0000"/>
            </a:solidFill>
            <a:ln>
              <a:solidFill>
                <a:schemeClr val="bg1">
                  <a:lumMod val="50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Oval 89"/>
            <p:cNvSpPr/>
            <p:nvPr/>
          </p:nvSpPr>
          <p:spPr>
            <a:xfrm>
              <a:off x="4309744" y="2550472"/>
              <a:ext cx="111755" cy="111755"/>
            </a:xfrm>
            <a:prstGeom prst="ellipse">
              <a:avLst/>
            </a:prstGeom>
            <a:solidFill>
              <a:schemeClr val="bg1"/>
            </a:solidFill>
            <a:ln>
              <a:solidFill>
                <a:schemeClr val="bg1">
                  <a:lumMod val="50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p:cNvSpPr/>
            <p:nvPr/>
          </p:nvSpPr>
          <p:spPr>
            <a:xfrm>
              <a:off x="2096852" y="3336696"/>
              <a:ext cx="111755" cy="111755"/>
            </a:xfrm>
            <a:prstGeom prst="ellipse">
              <a:avLst/>
            </a:prstGeom>
            <a:solidFill>
              <a:srgbClr val="00FF00"/>
            </a:solidFill>
            <a:ln>
              <a:solidFill>
                <a:schemeClr val="bg1">
                  <a:lumMod val="50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Oval 91"/>
            <p:cNvSpPr/>
            <p:nvPr/>
          </p:nvSpPr>
          <p:spPr>
            <a:xfrm>
              <a:off x="3637297" y="3232763"/>
              <a:ext cx="111755" cy="111755"/>
            </a:xfrm>
            <a:prstGeom prst="ellipse">
              <a:avLst/>
            </a:prstGeom>
            <a:solidFill>
              <a:srgbClr val="00B0F0"/>
            </a:solidFill>
            <a:ln>
              <a:solidFill>
                <a:schemeClr val="bg1">
                  <a:lumMod val="50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Oval 92"/>
            <p:cNvSpPr/>
            <p:nvPr/>
          </p:nvSpPr>
          <p:spPr>
            <a:xfrm>
              <a:off x="2747976" y="2705629"/>
              <a:ext cx="111755" cy="111755"/>
            </a:xfrm>
            <a:prstGeom prst="ellipse">
              <a:avLst/>
            </a:prstGeom>
            <a:solidFill>
              <a:srgbClr val="FFFF00"/>
            </a:solidFill>
            <a:ln>
              <a:solidFill>
                <a:schemeClr val="bg1">
                  <a:lumMod val="50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11" name="Straight Connector 10"/>
          <p:cNvCxnSpPr>
            <a:stCxn id="90" idx="7"/>
          </p:cNvCxnSpPr>
          <p:nvPr/>
        </p:nvCxnSpPr>
        <p:spPr>
          <a:xfrm flipH="1">
            <a:off x="2911180" y="2581646"/>
            <a:ext cx="25751" cy="3041986"/>
          </a:xfrm>
          <a:prstGeom prst="line">
            <a:avLst/>
          </a:prstGeom>
          <a:ln w="28575">
            <a:prstDash val="dashDot"/>
          </a:ln>
        </p:spPr>
        <p:style>
          <a:lnRef idx="1">
            <a:schemeClr val="dk1"/>
          </a:lnRef>
          <a:fillRef idx="0">
            <a:schemeClr val="dk1"/>
          </a:fillRef>
          <a:effectRef idx="0">
            <a:schemeClr val="dk1"/>
          </a:effectRef>
          <a:fontRef idx="minor">
            <a:schemeClr val="tx1"/>
          </a:fontRef>
        </p:style>
      </p:cxnSp>
      <p:cxnSp>
        <p:nvCxnSpPr>
          <p:cNvPr id="40" name="Straight Connector 39"/>
          <p:cNvCxnSpPr>
            <a:stCxn id="92" idx="4"/>
          </p:cNvCxnSpPr>
          <p:nvPr/>
        </p:nvCxnSpPr>
        <p:spPr>
          <a:xfrm flipH="1">
            <a:off x="2215695" y="3359326"/>
            <a:ext cx="9278" cy="2264306"/>
          </a:xfrm>
          <a:prstGeom prst="line">
            <a:avLst/>
          </a:prstGeom>
          <a:ln w="28575">
            <a:prstDash val="dashDot"/>
          </a:ln>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a:off x="1323430" y="2831011"/>
            <a:ext cx="0" cy="2339594"/>
          </a:xfrm>
          <a:prstGeom prst="line">
            <a:avLst/>
          </a:prstGeom>
          <a:ln w="28575">
            <a:prstDash val="dashDot"/>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flipH="1">
            <a:off x="684378" y="3384778"/>
            <a:ext cx="9278" cy="2264306"/>
          </a:xfrm>
          <a:prstGeom prst="line">
            <a:avLst/>
          </a:prstGeom>
          <a:ln w="28575">
            <a:prstDash val="dashDot"/>
          </a:ln>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a:off x="5148458" y="4151602"/>
            <a:ext cx="0" cy="1637453"/>
          </a:xfrm>
          <a:prstGeom prst="line">
            <a:avLst/>
          </a:prstGeom>
          <a:ln w="28575">
            <a:prstDash val="dashDot"/>
          </a:ln>
        </p:spPr>
        <p:style>
          <a:lnRef idx="1">
            <a:schemeClr val="dk1"/>
          </a:lnRef>
          <a:fillRef idx="0">
            <a:schemeClr val="dk1"/>
          </a:fillRef>
          <a:effectRef idx="0">
            <a:schemeClr val="dk1"/>
          </a:effectRef>
          <a:fontRef idx="minor">
            <a:schemeClr val="tx1"/>
          </a:fontRef>
        </p:style>
      </p:cxnSp>
      <p:cxnSp>
        <p:nvCxnSpPr>
          <p:cNvPr id="46" name="Straight Connector 45"/>
          <p:cNvCxnSpPr/>
          <p:nvPr/>
        </p:nvCxnSpPr>
        <p:spPr>
          <a:xfrm>
            <a:off x="4463509" y="4889770"/>
            <a:ext cx="0" cy="1304968"/>
          </a:xfrm>
          <a:prstGeom prst="line">
            <a:avLst/>
          </a:prstGeom>
          <a:ln w="28575">
            <a:prstDash val="dashDot"/>
          </a:ln>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a:off x="3577837" y="4394199"/>
            <a:ext cx="0" cy="1304968"/>
          </a:xfrm>
          <a:prstGeom prst="line">
            <a:avLst/>
          </a:prstGeom>
          <a:ln w="28575">
            <a:prstDash val="dashDot"/>
          </a:ln>
        </p:spPr>
        <p:style>
          <a:lnRef idx="1">
            <a:schemeClr val="dk1"/>
          </a:lnRef>
          <a:fillRef idx="0">
            <a:schemeClr val="dk1"/>
          </a:fillRef>
          <a:effectRef idx="0">
            <a:schemeClr val="dk1"/>
          </a:effectRef>
          <a:fontRef idx="minor">
            <a:schemeClr val="tx1"/>
          </a:fontRef>
        </p:style>
      </p:cxnSp>
      <p:sp>
        <p:nvSpPr>
          <p:cNvPr id="39" name="Oval 38"/>
          <p:cNvSpPr/>
          <p:nvPr/>
        </p:nvSpPr>
        <p:spPr>
          <a:xfrm>
            <a:off x="6990753" y="3797441"/>
            <a:ext cx="111755" cy="111755"/>
          </a:xfrm>
          <a:prstGeom prst="ellipse">
            <a:avLst/>
          </a:prstGeom>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p:cNvSpPr/>
          <p:nvPr/>
        </p:nvSpPr>
        <p:spPr>
          <a:xfrm>
            <a:off x="6993859" y="3809346"/>
            <a:ext cx="111755" cy="111755"/>
          </a:xfrm>
          <a:prstGeom prst="ellipse">
            <a:avLst/>
          </a:prstGeom>
          <a:solidFill>
            <a:schemeClr val="bg1"/>
          </a:solidFill>
          <a:ln>
            <a:solidFill>
              <a:schemeClr val="tx1">
                <a:lumMod val="95000"/>
                <a:lumOff val="5000"/>
              </a:schemeClr>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p:cNvSpPr/>
          <p:nvPr/>
        </p:nvSpPr>
        <p:spPr>
          <a:xfrm>
            <a:off x="8340513" y="3809346"/>
            <a:ext cx="111755" cy="111755"/>
          </a:xfrm>
          <a:prstGeom prst="ellipse">
            <a:avLst/>
          </a:prstGeom>
          <a:solidFill>
            <a:srgbClr val="FF0000"/>
          </a:solidFill>
          <a:ln>
            <a:solidFill>
              <a:srgbClr val="FF000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 name="Group 2"/>
          <p:cNvGrpSpPr/>
          <p:nvPr/>
        </p:nvGrpSpPr>
        <p:grpSpPr>
          <a:xfrm>
            <a:off x="5629148" y="2635392"/>
            <a:ext cx="2270280" cy="2462795"/>
            <a:chOff x="5629148" y="2635392"/>
            <a:chExt cx="2270280" cy="2462795"/>
          </a:xfrm>
        </p:grpSpPr>
        <p:sp>
          <p:nvSpPr>
            <p:cNvPr id="45" name="Oval 44"/>
            <p:cNvSpPr/>
            <p:nvPr/>
          </p:nvSpPr>
          <p:spPr>
            <a:xfrm>
              <a:off x="7787673" y="4983826"/>
              <a:ext cx="111755" cy="111755"/>
            </a:xfrm>
            <a:prstGeom prst="ellipse">
              <a:avLst/>
            </a:prstGeom>
            <a:solidFill>
              <a:srgbClr val="FF00FF"/>
            </a:solidFill>
            <a:ln>
              <a:solidFill>
                <a:srgbClr val="FF00FF"/>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p:cNvSpPr/>
            <p:nvPr/>
          </p:nvSpPr>
          <p:spPr>
            <a:xfrm>
              <a:off x="7787672" y="2638295"/>
              <a:ext cx="111755" cy="111755"/>
            </a:xfrm>
            <a:prstGeom prst="ellipse">
              <a:avLst/>
            </a:prstGeom>
            <a:solidFill>
              <a:srgbClr val="FFFF00"/>
            </a:solidFill>
            <a:ln>
              <a:solidFill>
                <a:srgbClr val="FFFF0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p:cNvSpPr/>
            <p:nvPr/>
          </p:nvSpPr>
          <p:spPr>
            <a:xfrm>
              <a:off x="6224020" y="4986432"/>
              <a:ext cx="111755" cy="111755"/>
            </a:xfrm>
            <a:prstGeom prst="ellipse">
              <a:avLst/>
            </a:prstGeom>
            <a:solidFill>
              <a:srgbClr val="0000FF"/>
            </a:solidFill>
            <a:ln>
              <a:solidFill>
                <a:srgbClr val="0000FF"/>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p:cNvSpPr/>
            <p:nvPr/>
          </p:nvSpPr>
          <p:spPr>
            <a:xfrm>
              <a:off x="6224020" y="2635392"/>
              <a:ext cx="111755" cy="111755"/>
            </a:xfrm>
            <a:prstGeom prst="ellipse">
              <a:avLst/>
            </a:prstGeom>
            <a:solidFill>
              <a:srgbClr val="00FF00"/>
            </a:solidFill>
            <a:ln>
              <a:solidFill>
                <a:srgbClr val="00FF0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p:cNvSpPr/>
            <p:nvPr/>
          </p:nvSpPr>
          <p:spPr>
            <a:xfrm>
              <a:off x="5629148" y="3812732"/>
              <a:ext cx="111755" cy="111755"/>
            </a:xfrm>
            <a:prstGeom prst="ellipse">
              <a:avLst/>
            </a:prstGeom>
            <a:solidFill>
              <a:srgbClr val="00B0F0"/>
            </a:solidFill>
            <a:ln>
              <a:solidFill>
                <a:srgbClr val="00B0F0"/>
              </a:solidFill>
            </a:ln>
            <a:scene3d>
              <a:camera prst="isometricOffAxis1Lef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6" name="Group 25"/>
          <p:cNvGrpSpPr/>
          <p:nvPr/>
        </p:nvGrpSpPr>
        <p:grpSpPr>
          <a:xfrm>
            <a:off x="6319409" y="2730781"/>
            <a:ext cx="2021104" cy="2272017"/>
            <a:chOff x="6319409" y="2730781"/>
            <a:chExt cx="2021104" cy="2272017"/>
          </a:xfrm>
        </p:grpSpPr>
        <p:cxnSp>
          <p:nvCxnSpPr>
            <p:cNvPr id="7" name="Straight Connector 6"/>
            <p:cNvCxnSpPr>
              <a:stCxn id="41" idx="1"/>
              <a:endCxn id="51" idx="5"/>
            </p:cNvCxnSpPr>
            <p:nvPr/>
          </p:nvCxnSpPr>
          <p:spPr>
            <a:xfrm flipH="1" flipV="1">
              <a:off x="6319409" y="2730781"/>
              <a:ext cx="690816" cy="1094931"/>
            </a:xfrm>
            <a:prstGeom prst="line">
              <a:avLst/>
            </a:prstGeom>
            <a:ln w="19050">
              <a:solidFill>
                <a:srgbClr val="00FF00"/>
              </a:solidFill>
            </a:ln>
          </p:spPr>
          <p:style>
            <a:lnRef idx="1">
              <a:schemeClr val="dk1"/>
            </a:lnRef>
            <a:fillRef idx="0">
              <a:schemeClr val="dk1"/>
            </a:fillRef>
            <a:effectRef idx="0">
              <a:schemeClr val="dk1"/>
            </a:effectRef>
            <a:fontRef idx="minor">
              <a:schemeClr val="tx1"/>
            </a:fontRef>
          </p:style>
        </p:cxnSp>
        <p:cxnSp>
          <p:nvCxnSpPr>
            <p:cNvPr id="10" name="Straight Connector 9"/>
            <p:cNvCxnSpPr>
              <a:stCxn id="41" idx="6"/>
              <a:endCxn id="47" idx="2"/>
            </p:cNvCxnSpPr>
            <p:nvPr/>
          </p:nvCxnSpPr>
          <p:spPr>
            <a:xfrm>
              <a:off x="7105614" y="3865224"/>
              <a:ext cx="1234899" cy="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54" name="Straight Connector 53"/>
            <p:cNvCxnSpPr>
              <a:stCxn id="41" idx="3"/>
              <a:endCxn id="50" idx="7"/>
            </p:cNvCxnSpPr>
            <p:nvPr/>
          </p:nvCxnSpPr>
          <p:spPr>
            <a:xfrm flipH="1">
              <a:off x="6319409" y="3904735"/>
              <a:ext cx="690816" cy="1098063"/>
            </a:xfrm>
            <a:prstGeom prst="line">
              <a:avLst/>
            </a:prstGeom>
            <a:ln w="19050">
              <a:solidFill>
                <a:srgbClr val="0000FF"/>
              </a:solidFill>
            </a:ln>
          </p:spPr>
          <p:style>
            <a:lnRef idx="1">
              <a:schemeClr val="dk1"/>
            </a:lnRef>
            <a:fillRef idx="0">
              <a:schemeClr val="dk1"/>
            </a:fillRef>
            <a:effectRef idx="0">
              <a:schemeClr val="dk1"/>
            </a:effectRef>
            <a:fontRef idx="minor">
              <a:schemeClr val="tx1"/>
            </a:fontRef>
          </p:style>
        </p:cxnSp>
        <p:sp>
          <p:nvSpPr>
            <p:cNvPr id="21" name="Arc 20"/>
            <p:cNvSpPr/>
            <p:nvPr/>
          </p:nvSpPr>
          <p:spPr>
            <a:xfrm>
              <a:off x="6479505" y="3402115"/>
              <a:ext cx="914400" cy="914400"/>
            </a:xfrm>
            <a:prstGeom prst="arc">
              <a:avLst>
                <a:gd name="adj1" fmla="val 15001014"/>
                <a:gd name="adj2" fmla="val 0"/>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a:off x="7102508" y="3258918"/>
                  <a:ext cx="580608" cy="3929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baseline="30000" smtClean="0">
                            <a:latin typeface="Cambria Math" panose="02040503050406030204" pitchFamily="18" charset="0"/>
                          </a:rPr>
                          <m:t>120</m:t>
                        </m:r>
                        <m:r>
                          <a:rPr lang="en-US" sz="2000" b="0" i="1" baseline="30000" smtClean="0">
                            <a:latin typeface="Cambria Math" panose="02040503050406030204" pitchFamily="18" charset="0"/>
                            <a:ea typeface="Cambria Math" panose="02040503050406030204" pitchFamily="18" charset="0"/>
                          </a:rPr>
                          <m:t>°</m:t>
                        </m:r>
                      </m:oMath>
                    </m:oMathPara>
                  </a14:m>
                  <a:endParaRPr lang="en-US" sz="2000" baseline="30000" dirty="0"/>
                </a:p>
              </p:txBody>
            </p:sp>
          </mc:Choice>
          <mc:Fallback xmlns="">
            <p:sp>
              <p:nvSpPr>
                <p:cNvPr id="22" name="TextBox 21"/>
                <p:cNvSpPr txBox="1">
                  <a:spLocks noRot="1" noChangeAspect="1" noMove="1" noResize="1" noEditPoints="1" noAdjustHandles="1" noChangeArrowheads="1" noChangeShapeType="1" noTextEdit="1"/>
                </p:cNvSpPr>
                <p:nvPr/>
              </p:nvSpPr>
              <p:spPr>
                <a:xfrm>
                  <a:off x="7102508" y="3258918"/>
                  <a:ext cx="580608" cy="392993"/>
                </a:xfrm>
                <a:prstGeom prst="rect">
                  <a:avLst/>
                </a:prstGeom>
                <a:blipFill rotWithShape="0">
                  <a:blip r:embed="rId2"/>
                  <a:stretch>
                    <a:fillRect/>
                  </a:stretch>
                </a:blipFill>
              </p:spPr>
              <p:txBody>
                <a:bodyPr/>
                <a:lstStyle/>
                <a:p>
                  <a:r>
                    <a:rPr lang="en-US">
                      <a:noFill/>
                    </a:rPr>
                    <a:t> </a:t>
                  </a:r>
                </a:p>
              </p:txBody>
            </p:sp>
          </mc:Fallback>
        </mc:AlternateContent>
        <p:cxnSp>
          <p:nvCxnSpPr>
            <p:cNvPr id="60" name="Straight Connector 59"/>
            <p:cNvCxnSpPr>
              <a:stCxn id="41" idx="5"/>
              <a:endCxn id="45" idx="1"/>
            </p:cNvCxnSpPr>
            <p:nvPr/>
          </p:nvCxnSpPr>
          <p:spPr>
            <a:xfrm>
              <a:off x="7089248" y="3904735"/>
              <a:ext cx="714791" cy="1095457"/>
            </a:xfrm>
            <a:prstGeom prst="line">
              <a:avLst/>
            </a:prstGeom>
            <a:ln w="19050">
              <a:solidFill>
                <a:srgbClr val="FF00FF"/>
              </a:solidFill>
            </a:ln>
          </p:spPr>
          <p:style>
            <a:lnRef idx="1">
              <a:schemeClr val="dk1"/>
            </a:lnRef>
            <a:fillRef idx="0">
              <a:schemeClr val="dk1"/>
            </a:fillRef>
            <a:effectRef idx="0">
              <a:schemeClr val="dk1"/>
            </a:effectRef>
            <a:fontRef idx="minor">
              <a:schemeClr val="tx1"/>
            </a:fontRef>
          </p:style>
        </p:cxnSp>
        <p:sp>
          <p:nvSpPr>
            <p:cNvPr id="25" name="Arc 24"/>
            <p:cNvSpPr/>
            <p:nvPr/>
          </p:nvSpPr>
          <p:spPr>
            <a:xfrm rot="4523318">
              <a:off x="6852260" y="3535597"/>
              <a:ext cx="914400" cy="914400"/>
            </a:xfrm>
            <a:prstGeom prst="arc">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4" name="TextBox 63"/>
                <p:cNvSpPr txBox="1"/>
                <p:nvPr/>
              </p:nvSpPr>
              <p:spPr>
                <a:xfrm>
                  <a:off x="7666112" y="4199301"/>
                  <a:ext cx="486030" cy="3929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baseline="30000">
                            <a:latin typeface="Cambria Math" panose="02040503050406030204" pitchFamily="18" charset="0"/>
                          </a:rPr>
                          <m:t>6</m:t>
                        </m:r>
                        <m:r>
                          <a:rPr lang="en-US" sz="2000" b="0" i="1" baseline="30000" smtClean="0">
                            <a:latin typeface="Cambria Math" panose="02040503050406030204" pitchFamily="18" charset="0"/>
                          </a:rPr>
                          <m:t>0</m:t>
                        </m:r>
                        <m:r>
                          <a:rPr lang="en-US" sz="2000" b="0" i="1" baseline="30000" smtClean="0">
                            <a:latin typeface="Cambria Math" panose="02040503050406030204" pitchFamily="18" charset="0"/>
                            <a:ea typeface="Cambria Math" panose="02040503050406030204" pitchFamily="18" charset="0"/>
                          </a:rPr>
                          <m:t>°</m:t>
                        </m:r>
                      </m:oMath>
                    </m:oMathPara>
                  </a14:m>
                  <a:endParaRPr lang="en-US" sz="2000" baseline="30000" dirty="0"/>
                </a:p>
              </p:txBody>
            </p:sp>
          </mc:Choice>
          <mc:Fallback xmlns="">
            <p:sp>
              <p:nvSpPr>
                <p:cNvPr id="64" name="TextBox 63"/>
                <p:cNvSpPr txBox="1">
                  <a:spLocks noRot="1" noChangeAspect="1" noMove="1" noResize="1" noEditPoints="1" noAdjustHandles="1" noChangeArrowheads="1" noChangeShapeType="1" noTextEdit="1"/>
                </p:cNvSpPr>
                <p:nvPr/>
              </p:nvSpPr>
              <p:spPr>
                <a:xfrm>
                  <a:off x="7666112" y="4199301"/>
                  <a:ext cx="486030" cy="392993"/>
                </a:xfrm>
                <a:prstGeom prst="rect">
                  <a:avLst/>
                </a:prstGeom>
                <a:blipFill rotWithShape="0">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808334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up)">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up)">
                                      <p:cBhvr>
                                        <p:cTn id="35" dur="500"/>
                                        <p:tgtEl>
                                          <p:spTgt spid="43"/>
                                        </p:tgtEl>
                                      </p:cBhvr>
                                    </p:animEffect>
                                  </p:childTnLst>
                                </p:cTn>
                              </p:par>
                              <p:par>
                                <p:cTn id="36" presetID="22" presetClass="entr" presetSubtype="1" fill="hold"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up)">
                                      <p:cBhvr>
                                        <p:cTn id="38" dur="500"/>
                                        <p:tgtEl>
                                          <p:spTgt spid="40"/>
                                        </p:tgtEl>
                                      </p:cBhvr>
                                    </p:animEffect>
                                  </p:childTnLst>
                                </p:cTn>
                              </p:par>
                              <p:par>
                                <p:cTn id="39" presetID="22" presetClass="entr" presetSubtype="1"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up)">
                                      <p:cBhvr>
                                        <p:cTn id="41" dur="500"/>
                                        <p:tgtEl>
                                          <p:spTgt spid="42"/>
                                        </p:tgtEl>
                                      </p:cBhvr>
                                    </p:animEffect>
                                  </p:childTnLst>
                                </p:cTn>
                              </p:par>
                              <p:par>
                                <p:cTn id="42" presetID="22" presetClass="entr" presetSubtype="1" fill="hold"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up)">
                                      <p:cBhvr>
                                        <p:cTn id="44" dur="500"/>
                                        <p:tgtEl>
                                          <p:spTgt spid="46"/>
                                        </p:tgtEl>
                                      </p:cBhvr>
                                    </p:animEffect>
                                  </p:childTnLst>
                                </p:cTn>
                              </p:par>
                              <p:par>
                                <p:cTn id="45" presetID="22" presetClass="entr" presetSubtype="1"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up)">
                                      <p:cBhvr>
                                        <p:cTn id="47" dur="500"/>
                                        <p:tgtEl>
                                          <p:spTgt spid="4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9" grpId="0" animBg="1"/>
      <p:bldP spid="41" grpId="0" animBg="1"/>
      <p:bldP spid="4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6" name="Rectangle 4"/>
          <p:cNvSpPr>
            <a:spLocks noChangeArrowheads="1"/>
          </p:cNvSpPr>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a:solidFill>
                  <a:schemeClr val="tx2"/>
                </a:solidFill>
                <a:latin typeface="Tahoma" panose="020B0604030504040204" pitchFamily="34" charset="0"/>
                <a:cs typeface="Times New Roman" panose="02020603050405020304" pitchFamily="18" charset="0"/>
              </a:defRPr>
            </a:lvl1pPr>
            <a:lvl2pPr>
              <a:defRPr sz="4400">
                <a:solidFill>
                  <a:schemeClr val="tx2"/>
                </a:solidFill>
                <a:latin typeface="Tahoma" panose="020B0604030504040204" pitchFamily="34" charset="0"/>
                <a:cs typeface="Times New Roman" panose="02020603050405020304" pitchFamily="18" charset="0"/>
              </a:defRPr>
            </a:lvl2pPr>
            <a:lvl3pPr>
              <a:defRPr sz="4400">
                <a:solidFill>
                  <a:schemeClr val="tx2"/>
                </a:solidFill>
                <a:latin typeface="Tahoma" panose="020B0604030504040204" pitchFamily="34" charset="0"/>
                <a:cs typeface="Times New Roman" panose="02020603050405020304" pitchFamily="18" charset="0"/>
              </a:defRPr>
            </a:lvl3pPr>
            <a:lvl4pPr>
              <a:defRPr sz="4400">
                <a:solidFill>
                  <a:schemeClr val="tx2"/>
                </a:solidFill>
                <a:latin typeface="Tahoma" panose="020B0604030504040204" pitchFamily="34" charset="0"/>
                <a:cs typeface="Times New Roman" panose="02020603050405020304" pitchFamily="18" charset="0"/>
              </a:defRPr>
            </a:lvl4pPr>
            <a:lvl5pPr>
              <a:defRPr sz="4400">
                <a:solidFill>
                  <a:schemeClr val="tx2"/>
                </a:solidFill>
                <a:latin typeface="Tahoma" panose="020B0604030504040204" pitchFamily="34" charset="0"/>
                <a:cs typeface="Times New Roman" panose="02020603050405020304" pitchFamily="18" charset="0"/>
              </a:defRPr>
            </a:lvl5pPr>
            <a:lvl6pPr marL="457200" fontAlgn="base">
              <a:spcBef>
                <a:spcPct val="0"/>
              </a:spcBef>
              <a:spcAft>
                <a:spcPct val="0"/>
              </a:spcAft>
              <a:defRPr sz="4400">
                <a:solidFill>
                  <a:schemeClr val="tx2"/>
                </a:solidFill>
                <a:latin typeface="Tahoma" panose="020B0604030504040204" pitchFamily="34" charset="0"/>
                <a:cs typeface="Times New Roman" panose="02020603050405020304" pitchFamily="18" charset="0"/>
              </a:defRPr>
            </a:lvl6pPr>
            <a:lvl7pPr marL="914400" fontAlgn="base">
              <a:spcBef>
                <a:spcPct val="0"/>
              </a:spcBef>
              <a:spcAft>
                <a:spcPct val="0"/>
              </a:spcAft>
              <a:defRPr sz="4400">
                <a:solidFill>
                  <a:schemeClr val="tx2"/>
                </a:solidFill>
                <a:latin typeface="Tahoma" panose="020B0604030504040204" pitchFamily="34" charset="0"/>
                <a:cs typeface="Times New Roman" panose="02020603050405020304" pitchFamily="18" charset="0"/>
              </a:defRPr>
            </a:lvl7pPr>
            <a:lvl8pPr marL="1371600" fontAlgn="base">
              <a:spcBef>
                <a:spcPct val="0"/>
              </a:spcBef>
              <a:spcAft>
                <a:spcPct val="0"/>
              </a:spcAft>
              <a:defRPr sz="4400">
                <a:solidFill>
                  <a:schemeClr val="tx2"/>
                </a:solidFill>
                <a:latin typeface="Tahoma" panose="020B0604030504040204" pitchFamily="34" charset="0"/>
                <a:cs typeface="Times New Roman" panose="02020603050405020304" pitchFamily="18" charset="0"/>
              </a:defRPr>
            </a:lvl8pPr>
            <a:lvl9pPr marL="1828800" fontAlgn="base">
              <a:spcBef>
                <a:spcPct val="0"/>
              </a:spcBef>
              <a:spcAft>
                <a:spcPct val="0"/>
              </a:spcAft>
              <a:defRPr sz="4400">
                <a:solidFill>
                  <a:schemeClr val="tx2"/>
                </a:solidFill>
                <a:latin typeface="Tahoma" panose="020B0604030504040204" pitchFamily="34" charset="0"/>
                <a:cs typeface="Times New Roman" panose="02020603050405020304" pitchFamily="18" charset="0"/>
              </a:defRPr>
            </a:lvl9pPr>
          </a:lstStyle>
          <a:p>
            <a:pPr defTabSz="685800">
              <a:lnSpc>
                <a:spcPct val="90000"/>
              </a:lnSpc>
              <a:spcBef>
                <a:spcPct val="0"/>
              </a:spcBef>
            </a:pPr>
            <a:r>
              <a:rPr lang="en-US" altLang="ko-KR" sz="3300" dirty="0" smtClean="0">
                <a:solidFill>
                  <a:schemeClr val="tx1"/>
                </a:solidFill>
                <a:latin typeface="+mj-lt"/>
                <a:ea typeface="+mj-ea"/>
                <a:cs typeface="+mj-cs"/>
              </a:rPr>
              <a:t>Convert RGB to HSI</a:t>
            </a:r>
            <a:endParaRPr lang="en-US" altLang="ko-KR" sz="3300" dirty="0">
              <a:solidFill>
                <a:schemeClr val="tx1"/>
              </a:solidFill>
              <a:latin typeface="+mj-lt"/>
              <a:ea typeface="+mj-ea"/>
              <a:cs typeface="+mj-cs"/>
            </a:endParaRPr>
          </a:p>
        </p:txBody>
      </p:sp>
      <p:pic>
        <p:nvPicPr>
          <p:cNvPr id="5" name="Picture 4"/>
          <p:cNvPicPr>
            <a:picLocks noChangeAspect="1"/>
          </p:cNvPicPr>
          <p:nvPr/>
        </p:nvPicPr>
        <p:blipFill>
          <a:blip r:embed="rId2"/>
          <a:stretch>
            <a:fillRect/>
          </a:stretch>
        </p:blipFill>
        <p:spPr>
          <a:xfrm>
            <a:off x="237375" y="1793452"/>
            <a:ext cx="8516850" cy="4352921"/>
          </a:xfrm>
          <a:prstGeom prst="rect">
            <a:avLst/>
          </a:prstGeom>
        </p:spPr>
      </p:pic>
    </p:spTree>
    <p:extLst>
      <p:ext uri="{BB962C8B-B14F-4D97-AF65-F5344CB8AC3E}">
        <p14:creationId xmlns:p14="http://schemas.microsoft.com/office/powerpoint/2010/main" val="13093785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2726</TotalTime>
  <Words>886</Words>
  <Application>Microsoft Office PowerPoint</Application>
  <PresentationFormat>On-screen Show (4:3)</PresentationFormat>
  <Paragraphs>215</Paragraphs>
  <Slides>57</Slides>
  <Notes>1</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6" baseType="lpstr">
      <vt:lpstr>Arial</vt:lpstr>
      <vt:lpstr>Calibri</vt:lpstr>
      <vt:lpstr>Cambria Math</vt:lpstr>
      <vt:lpstr>굴림</vt:lpstr>
      <vt:lpstr>Tahoma</vt:lpstr>
      <vt:lpstr>Times New Roman</vt:lpstr>
      <vt:lpstr>Wingdings</vt:lpstr>
      <vt:lpstr>Office Theme</vt:lpstr>
      <vt:lpstr>Equation</vt:lpstr>
      <vt:lpstr>CS654: Digital Image Analysis</vt:lpstr>
      <vt:lpstr>Recap of Lecture 29</vt:lpstr>
      <vt:lpstr>Outline of Lecture 30</vt:lpstr>
      <vt:lpstr>Color Models</vt:lpstr>
      <vt:lpstr>The HSI Color Models</vt:lpstr>
      <vt:lpstr>Color model conversion</vt:lpstr>
      <vt:lpstr>Color model conversion</vt:lpstr>
      <vt:lpstr>Color model conversion</vt:lpstr>
      <vt:lpstr>PowerPoint Presentation</vt:lpstr>
      <vt:lpstr>HSI to RGB Conversion</vt:lpstr>
      <vt:lpstr>HSI model color representation</vt:lpstr>
      <vt:lpstr>Calculation of Hue (H)</vt:lpstr>
      <vt:lpstr>Calculation of Hue</vt:lpstr>
      <vt:lpstr>Calculation of Hue</vt:lpstr>
      <vt:lpstr>Calculation of Saturation (S)</vt:lpstr>
      <vt:lpstr>Calculation of S</vt:lpstr>
      <vt:lpstr>PowerPoint Presentation</vt:lpstr>
      <vt:lpstr>Converting colors from HSI to RGB</vt:lpstr>
      <vt:lpstr>Saturation calculation: RG region</vt:lpstr>
      <vt:lpstr>Saturation calculation: RG region</vt:lpstr>
      <vt:lpstr>Saturation calculation: RG region</vt:lpstr>
      <vt:lpstr>PowerPoint Presentation</vt:lpstr>
      <vt:lpstr>PowerPoint Presentation</vt:lpstr>
      <vt:lpstr>HSI to RGB: BR Sector</vt:lpstr>
      <vt:lpstr>PowerPoint Presentation</vt:lpstr>
      <vt:lpstr>PowerPoint Presentation</vt:lpstr>
      <vt:lpstr>Pseudocolor Image Processing</vt:lpstr>
      <vt:lpstr>Intensity Slicing</vt:lpstr>
      <vt:lpstr>Intensity Slicing :  Example</vt:lpstr>
      <vt:lpstr>Intensity Slicing : Example</vt:lpstr>
      <vt:lpstr>PowerPoint Presentation</vt:lpstr>
      <vt:lpstr>Gray Level to Color Transformations</vt:lpstr>
      <vt:lpstr>Gray Level to Color Transformations</vt:lpstr>
      <vt:lpstr>Gray Level to Color Transformations</vt:lpstr>
      <vt:lpstr>Pseudocolor: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CS654: Digital Image Analysis</dc:title>
  <dc:creator>iit1</dc:creator>
  <cp:lastModifiedBy>CHIRANJOY CHATTOPADHYAY</cp:lastModifiedBy>
  <cp:revision>122</cp:revision>
  <dcterms:created xsi:type="dcterms:W3CDTF">2015-07-15T04:13:21Z</dcterms:created>
  <dcterms:modified xsi:type="dcterms:W3CDTF">2015-10-14T12:08:35Z</dcterms:modified>
</cp:coreProperties>
</file>